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01" r:id="rId1"/>
    <p:sldMasterId id="2147483882" r:id="rId2"/>
  </p:sldMasterIdLst>
  <p:notesMasterIdLst>
    <p:notesMasterId r:id="rId71"/>
  </p:notesMasterIdLst>
  <p:handoutMasterIdLst>
    <p:handoutMasterId r:id="rId72"/>
  </p:handoutMasterIdLst>
  <p:sldIdLst>
    <p:sldId id="606" r:id="rId3"/>
    <p:sldId id="607" r:id="rId4"/>
    <p:sldId id="608" r:id="rId5"/>
    <p:sldId id="609" r:id="rId6"/>
    <p:sldId id="657" r:id="rId7"/>
    <p:sldId id="610" r:id="rId8"/>
    <p:sldId id="612" r:id="rId9"/>
    <p:sldId id="613" r:id="rId10"/>
    <p:sldId id="615" r:id="rId11"/>
    <p:sldId id="616" r:id="rId12"/>
    <p:sldId id="658" r:id="rId13"/>
    <p:sldId id="366" r:id="rId14"/>
    <p:sldId id="617" r:id="rId15"/>
    <p:sldId id="618" r:id="rId16"/>
    <p:sldId id="659" r:id="rId17"/>
    <p:sldId id="660" r:id="rId18"/>
    <p:sldId id="620" r:id="rId19"/>
    <p:sldId id="621" r:id="rId20"/>
    <p:sldId id="622" r:id="rId21"/>
    <p:sldId id="623" r:id="rId22"/>
    <p:sldId id="624" r:id="rId23"/>
    <p:sldId id="646" r:id="rId24"/>
    <p:sldId id="647" r:id="rId25"/>
    <p:sldId id="648" r:id="rId26"/>
    <p:sldId id="662" r:id="rId27"/>
    <p:sldId id="663" r:id="rId28"/>
    <p:sldId id="661" r:id="rId29"/>
    <p:sldId id="640" r:id="rId30"/>
    <p:sldId id="641" r:id="rId31"/>
    <p:sldId id="642" r:id="rId32"/>
    <p:sldId id="643" r:id="rId33"/>
    <p:sldId id="644" r:id="rId34"/>
    <p:sldId id="645" r:id="rId35"/>
    <p:sldId id="651" r:id="rId36"/>
    <p:sldId id="442" r:id="rId37"/>
    <p:sldId id="650" r:id="rId38"/>
    <p:sldId id="351" r:id="rId39"/>
    <p:sldId id="558" r:id="rId40"/>
    <p:sldId id="443" r:id="rId41"/>
    <p:sldId id="331" r:id="rId42"/>
    <p:sldId id="330" r:id="rId43"/>
    <p:sldId id="389" r:id="rId44"/>
    <p:sldId id="333" r:id="rId45"/>
    <p:sldId id="334" r:id="rId46"/>
    <p:sldId id="377" r:id="rId47"/>
    <p:sldId id="335" r:id="rId48"/>
    <p:sldId id="352" r:id="rId49"/>
    <p:sldId id="438" r:id="rId50"/>
    <p:sldId id="379" r:id="rId51"/>
    <p:sldId id="455" r:id="rId52"/>
    <p:sldId id="625" r:id="rId53"/>
    <p:sldId id="626" r:id="rId54"/>
    <p:sldId id="627" r:id="rId55"/>
    <p:sldId id="628" r:id="rId56"/>
    <p:sldId id="340" r:id="rId57"/>
    <p:sldId id="629" r:id="rId58"/>
    <p:sldId id="630" r:id="rId59"/>
    <p:sldId id="631" r:id="rId60"/>
    <p:sldId id="653" r:id="rId61"/>
    <p:sldId id="632" r:id="rId62"/>
    <p:sldId id="633" r:id="rId63"/>
    <p:sldId id="634" r:id="rId64"/>
    <p:sldId id="635" r:id="rId65"/>
    <p:sldId id="636" r:id="rId66"/>
    <p:sldId id="638" r:id="rId67"/>
    <p:sldId id="639" r:id="rId68"/>
    <p:sldId id="656" r:id="rId69"/>
    <p:sldId id="603" r:id="rId7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04" autoAdjust="0"/>
    <p:restoredTop sz="67840" autoAdjust="0"/>
  </p:normalViewPr>
  <p:slideViewPr>
    <p:cSldViewPr snapToGrid="0">
      <p:cViewPr varScale="1">
        <p:scale>
          <a:sx n="71" d="100"/>
          <a:sy n="71" d="100"/>
        </p:scale>
        <p:origin x="384" y="42"/>
      </p:cViewPr>
      <p:guideLst>
        <p:guide orient="horz" pos="2160"/>
        <p:guide pos="3840"/>
      </p:guideLst>
    </p:cSldViewPr>
  </p:slideViewPr>
  <p:notesTextViewPr>
    <p:cViewPr>
      <p:scale>
        <a:sx n="3" d="2"/>
        <a:sy n="3" d="2"/>
      </p:scale>
      <p:origin x="0" y="0"/>
    </p:cViewPr>
  </p:notesTextViewPr>
  <p:notesViewPr>
    <p:cSldViewPr snapToGrid="0" snapToObjects="1">
      <p:cViewPr varScale="1">
        <p:scale>
          <a:sx n="79" d="100"/>
          <a:sy n="79" d="100"/>
        </p:scale>
        <p:origin x="-245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765323-30D1-497A-9D33-87A7717F6B6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C0F1907-0E66-4BA2-8D9E-D9585E284EA5}">
      <dgm:prSet phldrT="[Text]"/>
      <dgm:spPr/>
      <dgm:t>
        <a:bodyPr/>
        <a:lstStyle/>
        <a:p>
          <a:r>
            <a:rPr lang="en-US" b="1" dirty="0"/>
            <a:t>Lawful Permanent Resident</a:t>
          </a:r>
        </a:p>
      </dgm:t>
    </dgm:pt>
    <dgm:pt modelId="{4B0927FF-A199-4531-905F-46A589479A13}" type="parTrans" cxnId="{53F70F04-3F0F-43A9-9F27-3769863048C8}">
      <dgm:prSet/>
      <dgm:spPr/>
      <dgm:t>
        <a:bodyPr/>
        <a:lstStyle/>
        <a:p>
          <a:endParaRPr lang="en-US"/>
        </a:p>
      </dgm:t>
    </dgm:pt>
    <dgm:pt modelId="{4FD4F8C1-48B7-4CD5-AE38-03A5AC241F38}" type="sibTrans" cxnId="{53F70F04-3F0F-43A9-9F27-3769863048C8}">
      <dgm:prSet/>
      <dgm:spPr/>
      <dgm:t>
        <a:bodyPr/>
        <a:lstStyle/>
        <a:p>
          <a:endParaRPr lang="en-US"/>
        </a:p>
      </dgm:t>
    </dgm:pt>
    <dgm:pt modelId="{423A6118-499D-4972-B4F9-56F55954AD6F}">
      <dgm:prSet phldrT="[Text]"/>
      <dgm:spPr/>
      <dgm:t>
        <a:bodyPr/>
        <a:lstStyle/>
        <a:p>
          <a:r>
            <a:rPr lang="en-US" b="1" u="sng" dirty="0"/>
            <a:t>Admitted</a:t>
          </a:r>
          <a:r>
            <a:rPr lang="en-US" dirty="0"/>
            <a:t> to the U.S. as a green card holder</a:t>
          </a:r>
        </a:p>
      </dgm:t>
    </dgm:pt>
    <dgm:pt modelId="{43AF22CF-7817-49F2-BFB2-0043EBCA5965}" type="parTrans" cxnId="{D768028C-F507-4904-A567-5136B2657EA2}">
      <dgm:prSet/>
      <dgm:spPr/>
      <dgm:t>
        <a:bodyPr/>
        <a:lstStyle/>
        <a:p>
          <a:endParaRPr lang="en-US"/>
        </a:p>
      </dgm:t>
    </dgm:pt>
    <dgm:pt modelId="{F544C293-E43D-44BB-9E55-4EFDF774AAA7}" type="sibTrans" cxnId="{D768028C-F507-4904-A567-5136B2657EA2}">
      <dgm:prSet/>
      <dgm:spPr/>
      <dgm:t>
        <a:bodyPr/>
        <a:lstStyle/>
        <a:p>
          <a:endParaRPr lang="en-US"/>
        </a:p>
      </dgm:t>
    </dgm:pt>
    <dgm:pt modelId="{CF196C15-F1DE-490B-8CFB-0FD4E97528A9}">
      <dgm:prSet phldrT="[Text]"/>
      <dgm:spPr/>
      <dgm:t>
        <a:bodyPr/>
        <a:lstStyle/>
        <a:p>
          <a:endParaRPr lang="en-US" dirty="0"/>
        </a:p>
      </dgm:t>
    </dgm:pt>
    <dgm:pt modelId="{84DBFDB9-A25B-40E3-855A-C093E37D74EC}" type="parTrans" cxnId="{9FD215F3-0A16-4820-9CFB-7C33F670FC40}">
      <dgm:prSet/>
      <dgm:spPr/>
      <dgm:t>
        <a:bodyPr/>
        <a:lstStyle/>
        <a:p>
          <a:endParaRPr lang="en-US"/>
        </a:p>
      </dgm:t>
    </dgm:pt>
    <dgm:pt modelId="{4F3F5C8A-DFD5-4350-8296-8F50886A3EEF}" type="sibTrans" cxnId="{9FD215F3-0A16-4820-9CFB-7C33F670FC40}">
      <dgm:prSet/>
      <dgm:spPr/>
      <dgm:t>
        <a:bodyPr/>
        <a:lstStyle/>
        <a:p>
          <a:endParaRPr lang="en-US"/>
        </a:p>
      </dgm:t>
    </dgm:pt>
    <dgm:pt modelId="{7DC1F0E3-68AC-4D04-BA34-C7FDB257346F}">
      <dgm:prSet phldrT="[Text]"/>
      <dgm:spPr/>
      <dgm:t>
        <a:bodyPr/>
        <a:lstStyle/>
        <a:p>
          <a:r>
            <a:rPr lang="en-US" b="1" dirty="0"/>
            <a:t>Undocumented</a:t>
          </a:r>
        </a:p>
      </dgm:t>
    </dgm:pt>
    <dgm:pt modelId="{022D9E55-7551-44F7-BF33-F98E971310A2}" type="parTrans" cxnId="{7E2854BF-F023-4F6C-A4AE-B6401811C718}">
      <dgm:prSet/>
      <dgm:spPr/>
      <dgm:t>
        <a:bodyPr/>
        <a:lstStyle/>
        <a:p>
          <a:endParaRPr lang="en-US"/>
        </a:p>
      </dgm:t>
    </dgm:pt>
    <dgm:pt modelId="{3598F378-2333-4818-B5B4-66C9FA1F8A8B}" type="sibTrans" cxnId="{7E2854BF-F023-4F6C-A4AE-B6401811C718}">
      <dgm:prSet/>
      <dgm:spPr/>
      <dgm:t>
        <a:bodyPr/>
        <a:lstStyle/>
        <a:p>
          <a:endParaRPr lang="en-US"/>
        </a:p>
      </dgm:t>
    </dgm:pt>
    <dgm:pt modelId="{74C3C39A-6121-4030-907E-BB57C11DCF55}">
      <dgm:prSet phldrT="[Text]"/>
      <dgm:spPr/>
      <dgm:t>
        <a:bodyPr/>
        <a:lstStyle/>
        <a:p>
          <a:r>
            <a:rPr lang="en-US" dirty="0"/>
            <a:t>Entered the United States illegally </a:t>
          </a:r>
        </a:p>
      </dgm:t>
    </dgm:pt>
    <dgm:pt modelId="{90A636B0-A9E3-4DD9-8240-5DC454519FD6}" type="parTrans" cxnId="{9A358B06-5390-445A-A19E-FE09DEFFB29F}">
      <dgm:prSet/>
      <dgm:spPr/>
      <dgm:t>
        <a:bodyPr/>
        <a:lstStyle/>
        <a:p>
          <a:endParaRPr lang="en-US"/>
        </a:p>
      </dgm:t>
    </dgm:pt>
    <dgm:pt modelId="{3008DCD2-4212-4525-A27A-2A93CB42B8A1}" type="sibTrans" cxnId="{9A358B06-5390-445A-A19E-FE09DEFFB29F}">
      <dgm:prSet/>
      <dgm:spPr/>
      <dgm:t>
        <a:bodyPr/>
        <a:lstStyle/>
        <a:p>
          <a:endParaRPr lang="en-US"/>
        </a:p>
      </dgm:t>
    </dgm:pt>
    <dgm:pt modelId="{DA7A915C-3373-44EE-95ED-0546A86A3374}">
      <dgm:prSet phldrT="[Text]"/>
      <dgm:spPr/>
      <dgm:t>
        <a:bodyPr/>
        <a:lstStyle/>
        <a:p>
          <a:r>
            <a:rPr lang="en-US" dirty="0"/>
            <a:t>(i.e., without being inspected and admitted)</a:t>
          </a:r>
        </a:p>
      </dgm:t>
    </dgm:pt>
    <dgm:pt modelId="{05696F11-024A-4576-831E-A7865B35BD8D}" type="parTrans" cxnId="{2F1ABAF1-9329-421C-8B41-902FEC68BC1C}">
      <dgm:prSet/>
      <dgm:spPr/>
      <dgm:t>
        <a:bodyPr/>
        <a:lstStyle/>
        <a:p>
          <a:endParaRPr lang="en-US"/>
        </a:p>
      </dgm:t>
    </dgm:pt>
    <dgm:pt modelId="{74A06FA5-4FD9-45BF-91BB-E819EF9323FD}" type="sibTrans" cxnId="{2F1ABAF1-9329-421C-8B41-902FEC68BC1C}">
      <dgm:prSet/>
      <dgm:spPr/>
      <dgm:t>
        <a:bodyPr/>
        <a:lstStyle/>
        <a:p>
          <a:endParaRPr lang="en-US"/>
        </a:p>
      </dgm:t>
    </dgm:pt>
    <dgm:pt modelId="{7FC34CB0-EF8D-4057-BC99-4580F6160EE0}">
      <dgm:prSet/>
      <dgm:spPr/>
      <dgm:t>
        <a:bodyPr/>
        <a:lstStyle/>
        <a:p>
          <a:r>
            <a:rPr lang="en-US" b="1" dirty="0"/>
            <a:t>Refugee or Asylee</a:t>
          </a:r>
        </a:p>
      </dgm:t>
    </dgm:pt>
    <dgm:pt modelId="{A4F1D865-817E-4FF4-865F-384D2C0EDF5E}" type="parTrans" cxnId="{688DBD09-8B71-49DF-9AF5-1B6B9D0A98EC}">
      <dgm:prSet/>
      <dgm:spPr/>
      <dgm:t>
        <a:bodyPr/>
        <a:lstStyle/>
        <a:p>
          <a:endParaRPr lang="en-US"/>
        </a:p>
      </dgm:t>
    </dgm:pt>
    <dgm:pt modelId="{4ABB327D-66DE-4431-AEA7-7F1B93E2C666}" type="sibTrans" cxnId="{688DBD09-8B71-49DF-9AF5-1B6B9D0A98EC}">
      <dgm:prSet/>
      <dgm:spPr/>
      <dgm:t>
        <a:bodyPr/>
        <a:lstStyle/>
        <a:p>
          <a:endParaRPr lang="en-US"/>
        </a:p>
      </dgm:t>
    </dgm:pt>
    <dgm:pt modelId="{F010A100-6953-41A1-9ADF-DD232FDE3B4D}">
      <dgm:prSet/>
      <dgm:spPr/>
      <dgm:t>
        <a:bodyPr/>
        <a:lstStyle/>
        <a:p>
          <a:r>
            <a:rPr lang="en-US" b="1" dirty="0"/>
            <a:t>Nonimmigrant</a:t>
          </a:r>
        </a:p>
      </dgm:t>
    </dgm:pt>
    <dgm:pt modelId="{EC836A10-62B0-43F1-8510-BBE99F3B98E0}" type="parTrans" cxnId="{BCA01187-B0C2-4382-9549-1A01FA144DD2}">
      <dgm:prSet/>
      <dgm:spPr/>
      <dgm:t>
        <a:bodyPr/>
        <a:lstStyle/>
        <a:p>
          <a:endParaRPr lang="en-US"/>
        </a:p>
      </dgm:t>
    </dgm:pt>
    <dgm:pt modelId="{07968EA7-746D-4924-9C99-CF5196C3DA1B}" type="sibTrans" cxnId="{BCA01187-B0C2-4382-9549-1A01FA144DD2}">
      <dgm:prSet/>
      <dgm:spPr/>
      <dgm:t>
        <a:bodyPr/>
        <a:lstStyle/>
        <a:p>
          <a:endParaRPr lang="en-US"/>
        </a:p>
      </dgm:t>
    </dgm:pt>
    <dgm:pt modelId="{0D38E390-65E4-46E9-B771-218EB8ECE289}">
      <dgm:prSet/>
      <dgm:spPr/>
      <dgm:t>
        <a:bodyPr/>
        <a:lstStyle/>
        <a:p>
          <a:r>
            <a:rPr lang="en-US" b="1" dirty="0"/>
            <a:t>Humanitarian Relief</a:t>
          </a:r>
        </a:p>
      </dgm:t>
    </dgm:pt>
    <dgm:pt modelId="{24168755-6A77-4F6F-940A-C25943FDE31C}" type="parTrans" cxnId="{EB2C36DC-0E8D-4FFC-9369-E4B594A2B8B3}">
      <dgm:prSet/>
      <dgm:spPr/>
      <dgm:t>
        <a:bodyPr/>
        <a:lstStyle/>
        <a:p>
          <a:endParaRPr lang="en-US"/>
        </a:p>
      </dgm:t>
    </dgm:pt>
    <dgm:pt modelId="{56C4E7CA-B9A6-4A13-9632-9864F39622DB}" type="sibTrans" cxnId="{EB2C36DC-0E8D-4FFC-9369-E4B594A2B8B3}">
      <dgm:prSet/>
      <dgm:spPr/>
      <dgm:t>
        <a:bodyPr/>
        <a:lstStyle/>
        <a:p>
          <a:endParaRPr lang="en-US"/>
        </a:p>
      </dgm:t>
    </dgm:pt>
    <dgm:pt modelId="{E4F5DE17-15C7-4075-AF78-4925EC49250D}">
      <dgm:prSet/>
      <dgm:spPr/>
      <dgm:t>
        <a:bodyPr/>
        <a:lstStyle/>
        <a:p>
          <a:r>
            <a:rPr lang="en-US" dirty="0"/>
            <a:t>Granted refugee status outside of the U.S. or asylum status from within the U.S.</a:t>
          </a:r>
        </a:p>
      </dgm:t>
    </dgm:pt>
    <dgm:pt modelId="{646CC951-A1E4-4F10-A169-2EAF0BE2BB87}" type="parTrans" cxnId="{E744AF7B-2BFE-48DE-863B-1B76D8176833}">
      <dgm:prSet/>
      <dgm:spPr/>
      <dgm:t>
        <a:bodyPr/>
        <a:lstStyle/>
        <a:p>
          <a:endParaRPr lang="en-US"/>
        </a:p>
      </dgm:t>
    </dgm:pt>
    <dgm:pt modelId="{7B9506A5-D12E-404D-A517-9C3D366179F5}" type="sibTrans" cxnId="{E744AF7B-2BFE-48DE-863B-1B76D8176833}">
      <dgm:prSet/>
      <dgm:spPr/>
      <dgm:t>
        <a:bodyPr/>
        <a:lstStyle/>
        <a:p>
          <a:endParaRPr lang="en-US"/>
        </a:p>
      </dgm:t>
    </dgm:pt>
    <dgm:pt modelId="{FA24D1A7-58B6-4E45-B504-6B5F8486A028}">
      <dgm:prSet/>
      <dgm:spPr/>
      <dgm:t>
        <a:bodyPr/>
        <a:lstStyle/>
        <a:p>
          <a:r>
            <a:rPr lang="en-US" b="1" u="sng" dirty="0"/>
            <a:t>Admitted</a:t>
          </a:r>
          <a:r>
            <a:rPr lang="en-US" dirty="0"/>
            <a:t> to the U.S. on a temporary basis </a:t>
          </a:r>
        </a:p>
      </dgm:t>
    </dgm:pt>
    <dgm:pt modelId="{AE960E25-0115-4BF0-B13F-8A777C0EB65D}" type="parTrans" cxnId="{CBE78535-ECFC-46BC-B768-6E0FE26E6E08}">
      <dgm:prSet/>
      <dgm:spPr/>
      <dgm:t>
        <a:bodyPr/>
        <a:lstStyle/>
        <a:p>
          <a:endParaRPr lang="en-US"/>
        </a:p>
      </dgm:t>
    </dgm:pt>
    <dgm:pt modelId="{A296B58A-7D5E-4385-8671-20B683557929}" type="sibTrans" cxnId="{CBE78535-ECFC-46BC-B768-6E0FE26E6E08}">
      <dgm:prSet/>
      <dgm:spPr/>
      <dgm:t>
        <a:bodyPr/>
        <a:lstStyle/>
        <a:p>
          <a:endParaRPr lang="en-US"/>
        </a:p>
      </dgm:t>
    </dgm:pt>
    <dgm:pt modelId="{E8EB480C-9B03-4AB7-B208-94CA4A10AB14}">
      <dgm:prSet/>
      <dgm:spPr/>
      <dgm:t>
        <a:bodyPr/>
        <a:lstStyle/>
        <a:p>
          <a:r>
            <a:rPr lang="en-US" dirty="0"/>
            <a:t>(i.e., to visit, attend school, work, etc.)</a:t>
          </a:r>
        </a:p>
      </dgm:t>
    </dgm:pt>
    <dgm:pt modelId="{617C4739-DFE5-4A35-A214-0226B672A3C2}" type="parTrans" cxnId="{E0DC5496-0D0A-4D24-A3DC-6C53791E22CE}">
      <dgm:prSet/>
      <dgm:spPr/>
      <dgm:t>
        <a:bodyPr/>
        <a:lstStyle/>
        <a:p>
          <a:endParaRPr lang="en-US"/>
        </a:p>
      </dgm:t>
    </dgm:pt>
    <dgm:pt modelId="{CC8D4B6F-9D69-4A87-BC16-78B636849E32}" type="sibTrans" cxnId="{E0DC5496-0D0A-4D24-A3DC-6C53791E22CE}">
      <dgm:prSet/>
      <dgm:spPr/>
      <dgm:t>
        <a:bodyPr/>
        <a:lstStyle/>
        <a:p>
          <a:endParaRPr lang="en-US"/>
        </a:p>
      </dgm:t>
    </dgm:pt>
    <dgm:pt modelId="{2B3C7B8A-29DB-4E0A-BBD7-CE69200150AD}">
      <dgm:prSet/>
      <dgm:spPr/>
      <dgm:t>
        <a:bodyPr/>
        <a:lstStyle/>
        <a:p>
          <a:r>
            <a:rPr lang="en-US" dirty="0"/>
            <a:t>Granted temporary protection within the U.S. (i.e., TPS, DACA, T, U or S visa, etc.)</a:t>
          </a:r>
        </a:p>
      </dgm:t>
    </dgm:pt>
    <dgm:pt modelId="{5B7C37A1-17D8-49FF-8497-8E7D223D97E5}" type="parTrans" cxnId="{5AB99390-2640-4B25-BC36-D9D0FAE04690}">
      <dgm:prSet/>
      <dgm:spPr/>
      <dgm:t>
        <a:bodyPr/>
        <a:lstStyle/>
        <a:p>
          <a:endParaRPr lang="en-US"/>
        </a:p>
      </dgm:t>
    </dgm:pt>
    <dgm:pt modelId="{7C430101-BA0E-45D8-B717-279BEBC51AC3}" type="sibTrans" cxnId="{5AB99390-2640-4B25-BC36-D9D0FAE04690}">
      <dgm:prSet/>
      <dgm:spPr/>
      <dgm:t>
        <a:bodyPr/>
        <a:lstStyle/>
        <a:p>
          <a:endParaRPr lang="en-US"/>
        </a:p>
      </dgm:t>
    </dgm:pt>
    <dgm:pt modelId="{3E4AEF85-E746-40D3-9E4B-C1DBEFE4A19F}" type="pres">
      <dgm:prSet presAssocID="{0D765323-30D1-497A-9D33-87A7717F6B65}" presName="Name0" presStyleCnt="0">
        <dgm:presLayoutVars>
          <dgm:dir/>
          <dgm:animLvl val="lvl"/>
          <dgm:resizeHandles/>
        </dgm:presLayoutVars>
      </dgm:prSet>
      <dgm:spPr/>
    </dgm:pt>
    <dgm:pt modelId="{B10A7F56-8FCA-4C5D-B120-372F22197BD8}" type="pres">
      <dgm:prSet presAssocID="{BC0F1907-0E66-4BA2-8D9E-D9585E284EA5}" presName="linNode" presStyleCnt="0"/>
      <dgm:spPr/>
    </dgm:pt>
    <dgm:pt modelId="{F7BD0FA8-1D70-46B7-8ECD-64BE2B1A3B2D}" type="pres">
      <dgm:prSet presAssocID="{BC0F1907-0E66-4BA2-8D9E-D9585E284EA5}" presName="parentShp" presStyleLbl="node1" presStyleIdx="0" presStyleCnt="5">
        <dgm:presLayoutVars>
          <dgm:bulletEnabled val="1"/>
        </dgm:presLayoutVars>
      </dgm:prSet>
      <dgm:spPr/>
    </dgm:pt>
    <dgm:pt modelId="{12B41F85-08B9-47FC-B095-BAD24DFC24C0}" type="pres">
      <dgm:prSet presAssocID="{BC0F1907-0E66-4BA2-8D9E-D9585E284EA5}" presName="childShp" presStyleLbl="bgAccFollowNode1" presStyleIdx="0" presStyleCnt="5">
        <dgm:presLayoutVars>
          <dgm:bulletEnabled val="1"/>
        </dgm:presLayoutVars>
      </dgm:prSet>
      <dgm:spPr/>
    </dgm:pt>
    <dgm:pt modelId="{BB9B850E-639D-4EF4-B457-8112E6CA7F52}" type="pres">
      <dgm:prSet presAssocID="{4FD4F8C1-48B7-4CD5-AE38-03A5AC241F38}" presName="spacing" presStyleCnt="0"/>
      <dgm:spPr/>
    </dgm:pt>
    <dgm:pt modelId="{99FBE94D-A617-4C1E-A4C9-23E13D61A1CB}" type="pres">
      <dgm:prSet presAssocID="{7FC34CB0-EF8D-4057-BC99-4580F6160EE0}" presName="linNode" presStyleCnt="0"/>
      <dgm:spPr/>
    </dgm:pt>
    <dgm:pt modelId="{5BBFD423-B4DF-4585-97C4-F82A4FCCCFE9}" type="pres">
      <dgm:prSet presAssocID="{7FC34CB0-EF8D-4057-BC99-4580F6160EE0}" presName="parentShp" presStyleLbl="node1" presStyleIdx="1" presStyleCnt="5">
        <dgm:presLayoutVars>
          <dgm:bulletEnabled val="1"/>
        </dgm:presLayoutVars>
      </dgm:prSet>
      <dgm:spPr/>
    </dgm:pt>
    <dgm:pt modelId="{EE97B875-D635-4200-B1DB-908D54E2D3CE}" type="pres">
      <dgm:prSet presAssocID="{7FC34CB0-EF8D-4057-BC99-4580F6160EE0}" presName="childShp" presStyleLbl="bgAccFollowNode1" presStyleIdx="1" presStyleCnt="5" custLinFactNeighborX="0" custLinFactNeighborY="-4230">
        <dgm:presLayoutVars>
          <dgm:bulletEnabled val="1"/>
        </dgm:presLayoutVars>
      </dgm:prSet>
      <dgm:spPr/>
    </dgm:pt>
    <dgm:pt modelId="{BC098078-7855-417C-BA1B-E226AEE9FB58}" type="pres">
      <dgm:prSet presAssocID="{4ABB327D-66DE-4431-AEA7-7F1B93E2C666}" presName="spacing" presStyleCnt="0"/>
      <dgm:spPr/>
    </dgm:pt>
    <dgm:pt modelId="{580C9E2C-D5E7-4FFE-9DE2-B3FE962B126A}" type="pres">
      <dgm:prSet presAssocID="{F010A100-6953-41A1-9ADF-DD232FDE3B4D}" presName="linNode" presStyleCnt="0"/>
      <dgm:spPr/>
    </dgm:pt>
    <dgm:pt modelId="{2DBEAE84-4482-4473-8EFD-50A5B18701B8}" type="pres">
      <dgm:prSet presAssocID="{F010A100-6953-41A1-9ADF-DD232FDE3B4D}" presName="parentShp" presStyleLbl="node1" presStyleIdx="2" presStyleCnt="5">
        <dgm:presLayoutVars>
          <dgm:bulletEnabled val="1"/>
        </dgm:presLayoutVars>
      </dgm:prSet>
      <dgm:spPr/>
    </dgm:pt>
    <dgm:pt modelId="{79A91D69-E319-4114-815F-B435CDC14184}" type="pres">
      <dgm:prSet presAssocID="{F010A100-6953-41A1-9ADF-DD232FDE3B4D}" presName="childShp" presStyleLbl="bgAccFollowNode1" presStyleIdx="2" presStyleCnt="5" custLinFactNeighborX="876" custLinFactNeighborY="-4037">
        <dgm:presLayoutVars>
          <dgm:bulletEnabled val="1"/>
        </dgm:presLayoutVars>
      </dgm:prSet>
      <dgm:spPr/>
    </dgm:pt>
    <dgm:pt modelId="{6387D2E6-F1BE-442E-843E-723BBDA00CDF}" type="pres">
      <dgm:prSet presAssocID="{07968EA7-746D-4924-9C99-CF5196C3DA1B}" presName="spacing" presStyleCnt="0"/>
      <dgm:spPr/>
    </dgm:pt>
    <dgm:pt modelId="{58F70E9E-4D29-439A-BF34-6FA28F231359}" type="pres">
      <dgm:prSet presAssocID="{0D38E390-65E4-46E9-B771-218EB8ECE289}" presName="linNode" presStyleCnt="0"/>
      <dgm:spPr/>
    </dgm:pt>
    <dgm:pt modelId="{4DD63E81-9765-4204-940E-1D623D7C5657}" type="pres">
      <dgm:prSet presAssocID="{0D38E390-65E4-46E9-B771-218EB8ECE289}" presName="parentShp" presStyleLbl="node1" presStyleIdx="3" presStyleCnt="5">
        <dgm:presLayoutVars>
          <dgm:bulletEnabled val="1"/>
        </dgm:presLayoutVars>
      </dgm:prSet>
      <dgm:spPr/>
    </dgm:pt>
    <dgm:pt modelId="{4F8FD643-E344-493B-A32C-CB3D2C5D06E7}" type="pres">
      <dgm:prSet presAssocID="{0D38E390-65E4-46E9-B771-218EB8ECE289}" presName="childShp" presStyleLbl="bgAccFollowNode1" presStyleIdx="3" presStyleCnt="5">
        <dgm:presLayoutVars>
          <dgm:bulletEnabled val="1"/>
        </dgm:presLayoutVars>
      </dgm:prSet>
      <dgm:spPr/>
    </dgm:pt>
    <dgm:pt modelId="{38024EC6-A039-44E1-BB76-C934E019ADE9}" type="pres">
      <dgm:prSet presAssocID="{56C4E7CA-B9A6-4A13-9632-9864F39622DB}" presName="spacing" presStyleCnt="0"/>
      <dgm:spPr/>
    </dgm:pt>
    <dgm:pt modelId="{FEE4838E-1A4C-44F9-9F87-C9345ABE94E7}" type="pres">
      <dgm:prSet presAssocID="{7DC1F0E3-68AC-4D04-BA34-C7FDB257346F}" presName="linNode" presStyleCnt="0"/>
      <dgm:spPr/>
    </dgm:pt>
    <dgm:pt modelId="{86B9D7D4-A318-4AC6-88ED-BDBB546E3153}" type="pres">
      <dgm:prSet presAssocID="{7DC1F0E3-68AC-4D04-BA34-C7FDB257346F}" presName="parentShp" presStyleLbl="node1" presStyleIdx="4" presStyleCnt="5">
        <dgm:presLayoutVars>
          <dgm:bulletEnabled val="1"/>
        </dgm:presLayoutVars>
      </dgm:prSet>
      <dgm:spPr/>
    </dgm:pt>
    <dgm:pt modelId="{D0FEA99B-AFCE-4D6E-AB58-84FF6D215DA4}" type="pres">
      <dgm:prSet presAssocID="{7DC1F0E3-68AC-4D04-BA34-C7FDB257346F}" presName="childShp" presStyleLbl="bgAccFollowNode1" presStyleIdx="4" presStyleCnt="5">
        <dgm:presLayoutVars>
          <dgm:bulletEnabled val="1"/>
        </dgm:presLayoutVars>
      </dgm:prSet>
      <dgm:spPr/>
    </dgm:pt>
  </dgm:ptLst>
  <dgm:cxnLst>
    <dgm:cxn modelId="{53F70F04-3F0F-43A9-9F27-3769863048C8}" srcId="{0D765323-30D1-497A-9D33-87A7717F6B65}" destId="{BC0F1907-0E66-4BA2-8D9E-D9585E284EA5}" srcOrd="0" destOrd="0" parTransId="{4B0927FF-A199-4531-905F-46A589479A13}" sibTransId="{4FD4F8C1-48B7-4CD5-AE38-03A5AC241F38}"/>
    <dgm:cxn modelId="{9A358B06-5390-445A-A19E-FE09DEFFB29F}" srcId="{7DC1F0E3-68AC-4D04-BA34-C7FDB257346F}" destId="{74C3C39A-6121-4030-907E-BB57C11DCF55}" srcOrd="0" destOrd="0" parTransId="{90A636B0-A9E3-4DD9-8240-5DC454519FD6}" sibTransId="{3008DCD2-4212-4525-A27A-2A93CB42B8A1}"/>
    <dgm:cxn modelId="{688DBD09-8B71-49DF-9AF5-1B6B9D0A98EC}" srcId="{0D765323-30D1-497A-9D33-87A7717F6B65}" destId="{7FC34CB0-EF8D-4057-BC99-4580F6160EE0}" srcOrd="1" destOrd="0" parTransId="{A4F1D865-817E-4FF4-865F-384D2C0EDF5E}" sibTransId="{4ABB327D-66DE-4431-AEA7-7F1B93E2C666}"/>
    <dgm:cxn modelId="{C2318314-E45C-43E3-9929-4CAB63A06579}" type="presOf" srcId="{E4F5DE17-15C7-4075-AF78-4925EC49250D}" destId="{EE97B875-D635-4200-B1DB-908D54E2D3CE}" srcOrd="0" destOrd="0" presId="urn:microsoft.com/office/officeart/2005/8/layout/vList6"/>
    <dgm:cxn modelId="{75C92F26-252D-40DC-B878-C781300820F2}" type="presOf" srcId="{E8EB480C-9B03-4AB7-B208-94CA4A10AB14}" destId="{79A91D69-E319-4114-815F-B435CDC14184}" srcOrd="0" destOrd="1" presId="urn:microsoft.com/office/officeart/2005/8/layout/vList6"/>
    <dgm:cxn modelId="{272A8427-E69E-44EB-9608-E96E94B9A02B}" type="presOf" srcId="{0D38E390-65E4-46E9-B771-218EB8ECE289}" destId="{4DD63E81-9765-4204-940E-1D623D7C5657}" srcOrd="0" destOrd="0" presId="urn:microsoft.com/office/officeart/2005/8/layout/vList6"/>
    <dgm:cxn modelId="{7CD19F28-9107-4AC0-82AA-7E0F8D899642}" type="presOf" srcId="{FA24D1A7-58B6-4E45-B504-6B5F8486A028}" destId="{79A91D69-E319-4114-815F-B435CDC14184}" srcOrd="0" destOrd="0" presId="urn:microsoft.com/office/officeart/2005/8/layout/vList6"/>
    <dgm:cxn modelId="{CBE78535-ECFC-46BC-B768-6E0FE26E6E08}" srcId="{F010A100-6953-41A1-9ADF-DD232FDE3B4D}" destId="{FA24D1A7-58B6-4E45-B504-6B5F8486A028}" srcOrd="0" destOrd="0" parTransId="{AE960E25-0115-4BF0-B13F-8A777C0EB65D}" sibTransId="{A296B58A-7D5E-4385-8671-20B683557929}"/>
    <dgm:cxn modelId="{F221385B-C790-4CE3-9A0B-92C79607A8EF}" type="presOf" srcId="{0D765323-30D1-497A-9D33-87A7717F6B65}" destId="{3E4AEF85-E746-40D3-9E4B-C1DBEFE4A19F}" srcOrd="0" destOrd="0" presId="urn:microsoft.com/office/officeart/2005/8/layout/vList6"/>
    <dgm:cxn modelId="{84553370-089C-40E4-B2DA-A82B075A8EC7}" type="presOf" srcId="{DA7A915C-3373-44EE-95ED-0546A86A3374}" destId="{D0FEA99B-AFCE-4D6E-AB58-84FF6D215DA4}" srcOrd="0" destOrd="1" presId="urn:microsoft.com/office/officeart/2005/8/layout/vList6"/>
    <dgm:cxn modelId="{E744AF7B-2BFE-48DE-863B-1B76D8176833}" srcId="{7FC34CB0-EF8D-4057-BC99-4580F6160EE0}" destId="{E4F5DE17-15C7-4075-AF78-4925EC49250D}" srcOrd="0" destOrd="0" parTransId="{646CC951-A1E4-4F10-A169-2EAF0BE2BB87}" sibTransId="{7B9506A5-D12E-404D-A517-9C3D366179F5}"/>
    <dgm:cxn modelId="{BCA01187-B0C2-4382-9549-1A01FA144DD2}" srcId="{0D765323-30D1-497A-9D33-87A7717F6B65}" destId="{F010A100-6953-41A1-9ADF-DD232FDE3B4D}" srcOrd="2" destOrd="0" parTransId="{EC836A10-62B0-43F1-8510-BBE99F3B98E0}" sibTransId="{07968EA7-746D-4924-9C99-CF5196C3DA1B}"/>
    <dgm:cxn modelId="{D768028C-F507-4904-A567-5136B2657EA2}" srcId="{BC0F1907-0E66-4BA2-8D9E-D9585E284EA5}" destId="{423A6118-499D-4972-B4F9-56F55954AD6F}" srcOrd="0" destOrd="0" parTransId="{43AF22CF-7817-49F2-BFB2-0043EBCA5965}" sibTransId="{F544C293-E43D-44BB-9E55-4EFDF774AAA7}"/>
    <dgm:cxn modelId="{5AB99390-2640-4B25-BC36-D9D0FAE04690}" srcId="{0D38E390-65E4-46E9-B771-218EB8ECE289}" destId="{2B3C7B8A-29DB-4E0A-BBD7-CE69200150AD}" srcOrd="0" destOrd="0" parTransId="{5B7C37A1-17D8-49FF-8497-8E7D223D97E5}" sibTransId="{7C430101-BA0E-45D8-B717-279BEBC51AC3}"/>
    <dgm:cxn modelId="{E0DC5496-0D0A-4D24-A3DC-6C53791E22CE}" srcId="{F010A100-6953-41A1-9ADF-DD232FDE3B4D}" destId="{E8EB480C-9B03-4AB7-B208-94CA4A10AB14}" srcOrd="1" destOrd="0" parTransId="{617C4739-DFE5-4A35-A214-0226B672A3C2}" sibTransId="{CC8D4B6F-9D69-4A87-BC16-78B636849E32}"/>
    <dgm:cxn modelId="{D653879B-AF05-486E-8ADD-E4F338982464}" type="presOf" srcId="{423A6118-499D-4972-B4F9-56F55954AD6F}" destId="{12B41F85-08B9-47FC-B095-BAD24DFC24C0}" srcOrd="0" destOrd="0" presId="urn:microsoft.com/office/officeart/2005/8/layout/vList6"/>
    <dgm:cxn modelId="{569CB19F-3DF6-48B5-83E8-2BEA3CB9C3BB}" type="presOf" srcId="{BC0F1907-0E66-4BA2-8D9E-D9585E284EA5}" destId="{F7BD0FA8-1D70-46B7-8ECD-64BE2B1A3B2D}" srcOrd="0" destOrd="0" presId="urn:microsoft.com/office/officeart/2005/8/layout/vList6"/>
    <dgm:cxn modelId="{FD2656A9-9908-4D50-AC72-8103EB156DDD}" type="presOf" srcId="{CF196C15-F1DE-490B-8CFB-0FD4E97528A9}" destId="{12B41F85-08B9-47FC-B095-BAD24DFC24C0}" srcOrd="0" destOrd="1" presId="urn:microsoft.com/office/officeart/2005/8/layout/vList6"/>
    <dgm:cxn modelId="{B5BE9AAA-2CE7-4FC6-BCAB-28C18D642FCB}" type="presOf" srcId="{7DC1F0E3-68AC-4D04-BA34-C7FDB257346F}" destId="{86B9D7D4-A318-4AC6-88ED-BDBB546E3153}" srcOrd="0" destOrd="0" presId="urn:microsoft.com/office/officeart/2005/8/layout/vList6"/>
    <dgm:cxn modelId="{7E2854BF-F023-4F6C-A4AE-B6401811C718}" srcId="{0D765323-30D1-497A-9D33-87A7717F6B65}" destId="{7DC1F0E3-68AC-4D04-BA34-C7FDB257346F}" srcOrd="4" destOrd="0" parTransId="{022D9E55-7551-44F7-BF33-F98E971310A2}" sibTransId="{3598F378-2333-4818-B5B4-66C9FA1F8A8B}"/>
    <dgm:cxn modelId="{CBC185CE-5245-49D7-ADEA-6C3204D86650}" type="presOf" srcId="{2B3C7B8A-29DB-4E0A-BBD7-CE69200150AD}" destId="{4F8FD643-E344-493B-A32C-CB3D2C5D06E7}" srcOrd="0" destOrd="0" presId="urn:microsoft.com/office/officeart/2005/8/layout/vList6"/>
    <dgm:cxn modelId="{EB2C36DC-0E8D-4FFC-9369-E4B594A2B8B3}" srcId="{0D765323-30D1-497A-9D33-87A7717F6B65}" destId="{0D38E390-65E4-46E9-B771-218EB8ECE289}" srcOrd="3" destOrd="0" parTransId="{24168755-6A77-4F6F-940A-C25943FDE31C}" sibTransId="{56C4E7CA-B9A6-4A13-9632-9864F39622DB}"/>
    <dgm:cxn modelId="{A3ED6BDC-6EBA-453F-98EC-16D9412EF79E}" type="presOf" srcId="{7FC34CB0-EF8D-4057-BC99-4580F6160EE0}" destId="{5BBFD423-B4DF-4585-97C4-F82A4FCCCFE9}" srcOrd="0" destOrd="0" presId="urn:microsoft.com/office/officeart/2005/8/layout/vList6"/>
    <dgm:cxn modelId="{6A07B2DD-ED34-4ADE-9CF5-CAFAEDE12DE6}" type="presOf" srcId="{F010A100-6953-41A1-9ADF-DD232FDE3B4D}" destId="{2DBEAE84-4482-4473-8EFD-50A5B18701B8}" srcOrd="0" destOrd="0" presId="urn:microsoft.com/office/officeart/2005/8/layout/vList6"/>
    <dgm:cxn modelId="{6F4374DE-BF18-490E-94B1-964CA538319E}" type="presOf" srcId="{74C3C39A-6121-4030-907E-BB57C11DCF55}" destId="{D0FEA99B-AFCE-4D6E-AB58-84FF6D215DA4}" srcOrd="0" destOrd="0" presId="urn:microsoft.com/office/officeart/2005/8/layout/vList6"/>
    <dgm:cxn modelId="{2F1ABAF1-9329-421C-8B41-902FEC68BC1C}" srcId="{7DC1F0E3-68AC-4D04-BA34-C7FDB257346F}" destId="{DA7A915C-3373-44EE-95ED-0546A86A3374}" srcOrd="1" destOrd="0" parTransId="{05696F11-024A-4576-831E-A7865B35BD8D}" sibTransId="{74A06FA5-4FD9-45BF-91BB-E819EF9323FD}"/>
    <dgm:cxn modelId="{9FD215F3-0A16-4820-9CFB-7C33F670FC40}" srcId="{BC0F1907-0E66-4BA2-8D9E-D9585E284EA5}" destId="{CF196C15-F1DE-490B-8CFB-0FD4E97528A9}" srcOrd="1" destOrd="0" parTransId="{84DBFDB9-A25B-40E3-855A-C093E37D74EC}" sibTransId="{4F3F5C8A-DFD5-4350-8296-8F50886A3EEF}"/>
    <dgm:cxn modelId="{656663AF-CD10-4C60-A84F-CA4FD21F9EDB}" type="presParOf" srcId="{3E4AEF85-E746-40D3-9E4B-C1DBEFE4A19F}" destId="{B10A7F56-8FCA-4C5D-B120-372F22197BD8}" srcOrd="0" destOrd="0" presId="urn:microsoft.com/office/officeart/2005/8/layout/vList6"/>
    <dgm:cxn modelId="{D1A590B7-CA0E-47C1-AE8A-B35E5F67CFB7}" type="presParOf" srcId="{B10A7F56-8FCA-4C5D-B120-372F22197BD8}" destId="{F7BD0FA8-1D70-46B7-8ECD-64BE2B1A3B2D}" srcOrd="0" destOrd="0" presId="urn:microsoft.com/office/officeart/2005/8/layout/vList6"/>
    <dgm:cxn modelId="{95D8DDBA-AF91-4564-AD33-2890EE8F5907}" type="presParOf" srcId="{B10A7F56-8FCA-4C5D-B120-372F22197BD8}" destId="{12B41F85-08B9-47FC-B095-BAD24DFC24C0}" srcOrd="1" destOrd="0" presId="urn:microsoft.com/office/officeart/2005/8/layout/vList6"/>
    <dgm:cxn modelId="{1AAA8330-CDDF-4544-ABA2-BD852B0BF996}" type="presParOf" srcId="{3E4AEF85-E746-40D3-9E4B-C1DBEFE4A19F}" destId="{BB9B850E-639D-4EF4-B457-8112E6CA7F52}" srcOrd="1" destOrd="0" presId="urn:microsoft.com/office/officeart/2005/8/layout/vList6"/>
    <dgm:cxn modelId="{72E6AD09-FAAC-4CF4-8A95-9120A8447DF3}" type="presParOf" srcId="{3E4AEF85-E746-40D3-9E4B-C1DBEFE4A19F}" destId="{99FBE94D-A617-4C1E-A4C9-23E13D61A1CB}" srcOrd="2" destOrd="0" presId="urn:microsoft.com/office/officeart/2005/8/layout/vList6"/>
    <dgm:cxn modelId="{4C680F6D-5809-4C5C-9A78-F5355169E144}" type="presParOf" srcId="{99FBE94D-A617-4C1E-A4C9-23E13D61A1CB}" destId="{5BBFD423-B4DF-4585-97C4-F82A4FCCCFE9}" srcOrd="0" destOrd="0" presId="urn:microsoft.com/office/officeart/2005/8/layout/vList6"/>
    <dgm:cxn modelId="{7A4E16E1-D1B3-48C3-9B81-33FA75FAAF84}" type="presParOf" srcId="{99FBE94D-A617-4C1E-A4C9-23E13D61A1CB}" destId="{EE97B875-D635-4200-B1DB-908D54E2D3CE}" srcOrd="1" destOrd="0" presId="urn:microsoft.com/office/officeart/2005/8/layout/vList6"/>
    <dgm:cxn modelId="{50EDD88D-C681-4B4A-BD14-4C114B4FDEA9}" type="presParOf" srcId="{3E4AEF85-E746-40D3-9E4B-C1DBEFE4A19F}" destId="{BC098078-7855-417C-BA1B-E226AEE9FB58}" srcOrd="3" destOrd="0" presId="urn:microsoft.com/office/officeart/2005/8/layout/vList6"/>
    <dgm:cxn modelId="{84B4A52A-DAA7-4AF0-A7C9-247446A607E3}" type="presParOf" srcId="{3E4AEF85-E746-40D3-9E4B-C1DBEFE4A19F}" destId="{580C9E2C-D5E7-4FFE-9DE2-B3FE962B126A}" srcOrd="4" destOrd="0" presId="urn:microsoft.com/office/officeart/2005/8/layout/vList6"/>
    <dgm:cxn modelId="{02485984-2DC7-4738-B6C0-A6EA14CF79C8}" type="presParOf" srcId="{580C9E2C-D5E7-4FFE-9DE2-B3FE962B126A}" destId="{2DBEAE84-4482-4473-8EFD-50A5B18701B8}" srcOrd="0" destOrd="0" presId="urn:microsoft.com/office/officeart/2005/8/layout/vList6"/>
    <dgm:cxn modelId="{20896723-FE31-43A3-9801-839C912990AD}" type="presParOf" srcId="{580C9E2C-D5E7-4FFE-9DE2-B3FE962B126A}" destId="{79A91D69-E319-4114-815F-B435CDC14184}" srcOrd="1" destOrd="0" presId="urn:microsoft.com/office/officeart/2005/8/layout/vList6"/>
    <dgm:cxn modelId="{4D4ACCD4-E453-4F1C-A5AF-5A6EB46B4FD8}" type="presParOf" srcId="{3E4AEF85-E746-40D3-9E4B-C1DBEFE4A19F}" destId="{6387D2E6-F1BE-442E-843E-723BBDA00CDF}" srcOrd="5" destOrd="0" presId="urn:microsoft.com/office/officeart/2005/8/layout/vList6"/>
    <dgm:cxn modelId="{0E053EE4-7C80-405F-9092-83959F1941EB}" type="presParOf" srcId="{3E4AEF85-E746-40D3-9E4B-C1DBEFE4A19F}" destId="{58F70E9E-4D29-439A-BF34-6FA28F231359}" srcOrd="6" destOrd="0" presId="urn:microsoft.com/office/officeart/2005/8/layout/vList6"/>
    <dgm:cxn modelId="{AF1CDC62-4DC7-45A5-A18C-987F7E95073D}" type="presParOf" srcId="{58F70E9E-4D29-439A-BF34-6FA28F231359}" destId="{4DD63E81-9765-4204-940E-1D623D7C5657}" srcOrd="0" destOrd="0" presId="urn:microsoft.com/office/officeart/2005/8/layout/vList6"/>
    <dgm:cxn modelId="{BB4A5DCA-511C-4811-A534-DC74D7EB392B}" type="presParOf" srcId="{58F70E9E-4D29-439A-BF34-6FA28F231359}" destId="{4F8FD643-E344-493B-A32C-CB3D2C5D06E7}" srcOrd="1" destOrd="0" presId="urn:microsoft.com/office/officeart/2005/8/layout/vList6"/>
    <dgm:cxn modelId="{8DD3BC1D-0CFA-485A-9256-D3DFA5124041}" type="presParOf" srcId="{3E4AEF85-E746-40D3-9E4B-C1DBEFE4A19F}" destId="{38024EC6-A039-44E1-BB76-C934E019ADE9}" srcOrd="7" destOrd="0" presId="urn:microsoft.com/office/officeart/2005/8/layout/vList6"/>
    <dgm:cxn modelId="{630D9FE4-23E0-4972-AF42-364B87D34FDD}" type="presParOf" srcId="{3E4AEF85-E746-40D3-9E4B-C1DBEFE4A19F}" destId="{FEE4838E-1A4C-44F9-9F87-C9345ABE94E7}" srcOrd="8" destOrd="0" presId="urn:microsoft.com/office/officeart/2005/8/layout/vList6"/>
    <dgm:cxn modelId="{D5EE4B0F-2727-4358-BF8B-AF5696C6AF6E}" type="presParOf" srcId="{FEE4838E-1A4C-44F9-9F87-C9345ABE94E7}" destId="{86B9D7D4-A318-4AC6-88ED-BDBB546E3153}" srcOrd="0" destOrd="0" presId="urn:microsoft.com/office/officeart/2005/8/layout/vList6"/>
    <dgm:cxn modelId="{91EC721E-1F1D-41D3-9EEA-0EBB9B1762D0}" type="presParOf" srcId="{FEE4838E-1A4C-44F9-9F87-C9345ABE94E7}" destId="{D0FEA99B-AFCE-4D6E-AB58-84FF6D215DA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20A970-4484-46BB-9609-1F57B640DB34}" type="doc">
      <dgm:prSet loTypeId="urn:microsoft.com/office/officeart/2005/8/layout/orgChart1" loCatId="hierarchy" qsTypeId="urn:microsoft.com/office/officeart/2005/8/quickstyle/simple1" qsCatId="simple" csTypeId="urn:microsoft.com/office/officeart/2005/8/colors/accent1_2" csCatId="accent1"/>
      <dgm:spPr/>
    </dgm:pt>
    <dgm:pt modelId="{D294479A-8604-4BDD-BA02-0203BA4CDB7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Dept. of Homeland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Security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(Homeland Security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Act of 2002)</a:t>
          </a:r>
        </a:p>
      </dgm:t>
    </dgm:pt>
    <dgm:pt modelId="{EA334110-3278-440C-93C0-E7DB1542AE5D}" type="parTrans" cxnId="{86072C54-EEEC-4896-BC17-CBEB952E0A60}">
      <dgm:prSet/>
      <dgm:spPr/>
      <dgm:t>
        <a:bodyPr/>
        <a:lstStyle/>
        <a:p>
          <a:endParaRPr lang="en-US"/>
        </a:p>
      </dgm:t>
    </dgm:pt>
    <dgm:pt modelId="{D478C56A-9421-4507-9EBA-64120013ED19}" type="sibTrans" cxnId="{86072C54-EEEC-4896-BC17-CBEB952E0A60}">
      <dgm:prSet/>
      <dgm:spPr/>
      <dgm:t>
        <a:bodyPr/>
        <a:lstStyle/>
        <a:p>
          <a:endParaRPr lang="en-US"/>
        </a:p>
      </dgm:t>
    </dgm:pt>
    <dgm:pt modelId="{FE89E2BB-2ADD-4A4A-862C-680F610FECB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Citizenship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Immigration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Services</a:t>
          </a:r>
          <a:r>
            <a:rPr kumimoji="0" lang="en-US" altLang="en-US" b="0" i="0" u="none" strike="noStrike" cap="none" normalizeH="0" baseline="0" dirty="0">
              <a:ln>
                <a:noFill/>
              </a:ln>
              <a:solidFill>
                <a:schemeClr val="tx1"/>
              </a:solidFill>
              <a:effectLst/>
              <a:latin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(CIS)</a:t>
          </a:r>
        </a:p>
      </dgm:t>
    </dgm:pt>
    <dgm:pt modelId="{65D01D8B-E8BB-472F-B214-B1C4D7175129}" type="parTrans" cxnId="{4437E0E2-4E15-439C-8385-FBDB00D294DD}">
      <dgm:prSet/>
      <dgm:spPr/>
      <dgm:t>
        <a:bodyPr/>
        <a:lstStyle/>
        <a:p>
          <a:endParaRPr lang="en-US"/>
        </a:p>
      </dgm:t>
    </dgm:pt>
    <dgm:pt modelId="{1BF44372-B429-476A-99C2-ADC8F880C8B1}" type="sibTrans" cxnId="{4437E0E2-4E15-439C-8385-FBDB00D294DD}">
      <dgm:prSet/>
      <dgm:spPr/>
      <dgm:t>
        <a:bodyPr/>
        <a:lstStyle/>
        <a:p>
          <a:endParaRPr lang="en-US"/>
        </a:p>
      </dgm:t>
    </dgm:pt>
    <dgm:pt modelId="{D0B7603D-F6D8-4D3F-9B1A-4CDB190BECC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Immigration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Customs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Enforcement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(ICE)</a:t>
          </a:r>
        </a:p>
      </dgm:t>
    </dgm:pt>
    <dgm:pt modelId="{FFC556D0-AC5D-4E86-8515-194EF634F774}" type="parTrans" cxnId="{7C20081A-D4A7-4D20-ABF4-632631778F55}">
      <dgm:prSet/>
      <dgm:spPr/>
      <dgm:t>
        <a:bodyPr/>
        <a:lstStyle/>
        <a:p>
          <a:endParaRPr lang="en-US"/>
        </a:p>
      </dgm:t>
    </dgm:pt>
    <dgm:pt modelId="{DBEAA1EF-5341-4833-B24B-4BD35184451C}" type="sibTrans" cxnId="{7C20081A-D4A7-4D20-ABF4-632631778F55}">
      <dgm:prSet/>
      <dgm:spPr/>
      <dgm:t>
        <a:bodyPr/>
        <a:lstStyle/>
        <a:p>
          <a:endParaRPr lang="en-US"/>
        </a:p>
      </dgm:t>
    </dgm:pt>
    <dgm:pt modelId="{33476D7D-313D-4EEF-92D6-EA79ABE76A9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Customs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Border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Protection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rPr>
            <a:t>(CBP)</a:t>
          </a:r>
        </a:p>
      </dgm:t>
    </dgm:pt>
    <dgm:pt modelId="{293EC4B9-0992-4F72-B155-402C92D98993}" type="parTrans" cxnId="{753D2188-E2D6-4874-9452-411A399447C0}">
      <dgm:prSet/>
      <dgm:spPr/>
      <dgm:t>
        <a:bodyPr/>
        <a:lstStyle/>
        <a:p>
          <a:endParaRPr lang="en-US"/>
        </a:p>
      </dgm:t>
    </dgm:pt>
    <dgm:pt modelId="{AEBD12BC-08A9-4FEB-89F1-AE17E2D0806D}" type="sibTrans" cxnId="{753D2188-E2D6-4874-9452-411A399447C0}">
      <dgm:prSet/>
      <dgm:spPr/>
      <dgm:t>
        <a:bodyPr/>
        <a:lstStyle/>
        <a:p>
          <a:endParaRPr lang="en-US"/>
        </a:p>
      </dgm:t>
    </dgm:pt>
    <dgm:pt modelId="{A20DB43F-1FB4-4280-9F19-37704688A86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Arial" panose="020B0604020202020204" pitchFamily="34" charset="0"/>
            </a:rPr>
            <a:t>Border Patrol</a:t>
          </a:r>
        </a:p>
      </dgm:t>
    </dgm:pt>
    <dgm:pt modelId="{7644F627-1DCD-41F8-BC5B-171F561C8F2C}" type="parTrans" cxnId="{4D21B805-BE58-4157-B434-6C876D293D10}">
      <dgm:prSet/>
      <dgm:spPr/>
      <dgm:t>
        <a:bodyPr/>
        <a:lstStyle/>
        <a:p>
          <a:endParaRPr lang="en-US"/>
        </a:p>
      </dgm:t>
    </dgm:pt>
    <dgm:pt modelId="{71670711-3C34-45AC-97DF-2B1FC2A41E11}" type="sibTrans" cxnId="{4D21B805-BE58-4157-B434-6C876D293D10}">
      <dgm:prSet/>
      <dgm:spPr/>
      <dgm:t>
        <a:bodyPr/>
        <a:lstStyle/>
        <a:p>
          <a:endParaRPr lang="en-US"/>
        </a:p>
      </dgm:t>
    </dgm:pt>
    <dgm:pt modelId="{E83DAF81-26AD-4525-A690-75C923A659B9}" type="pres">
      <dgm:prSet presAssocID="{A120A970-4484-46BB-9609-1F57B640DB34}" presName="hierChild1" presStyleCnt="0">
        <dgm:presLayoutVars>
          <dgm:orgChart val="1"/>
          <dgm:chPref val="1"/>
          <dgm:dir/>
          <dgm:animOne val="branch"/>
          <dgm:animLvl val="lvl"/>
          <dgm:resizeHandles/>
        </dgm:presLayoutVars>
      </dgm:prSet>
      <dgm:spPr/>
    </dgm:pt>
    <dgm:pt modelId="{065700C7-F5DB-492D-9F4D-8EC580AAD59F}" type="pres">
      <dgm:prSet presAssocID="{D294479A-8604-4BDD-BA02-0203BA4CDB72}" presName="hierRoot1" presStyleCnt="0">
        <dgm:presLayoutVars>
          <dgm:hierBranch/>
        </dgm:presLayoutVars>
      </dgm:prSet>
      <dgm:spPr/>
    </dgm:pt>
    <dgm:pt modelId="{ACBA30C4-DF12-451F-958E-DD2375ACBC37}" type="pres">
      <dgm:prSet presAssocID="{D294479A-8604-4BDD-BA02-0203BA4CDB72}" presName="rootComposite1" presStyleCnt="0"/>
      <dgm:spPr/>
    </dgm:pt>
    <dgm:pt modelId="{4399957F-4A14-4BA0-9977-8CE48BCFAF08}" type="pres">
      <dgm:prSet presAssocID="{D294479A-8604-4BDD-BA02-0203BA4CDB72}" presName="rootText1" presStyleLbl="node0" presStyleIdx="0" presStyleCnt="1" custLinFactNeighborX="-4711" custLinFactNeighborY="-79215">
        <dgm:presLayoutVars>
          <dgm:chPref val="3"/>
        </dgm:presLayoutVars>
      </dgm:prSet>
      <dgm:spPr/>
    </dgm:pt>
    <dgm:pt modelId="{F8769ACC-AE23-460C-9DDF-BEE048B91410}" type="pres">
      <dgm:prSet presAssocID="{D294479A-8604-4BDD-BA02-0203BA4CDB72}" presName="rootConnector1" presStyleLbl="node1" presStyleIdx="0" presStyleCnt="0"/>
      <dgm:spPr/>
    </dgm:pt>
    <dgm:pt modelId="{E03FD6ED-9DE5-4C79-8096-A875361D61E1}" type="pres">
      <dgm:prSet presAssocID="{D294479A-8604-4BDD-BA02-0203BA4CDB72}" presName="hierChild2" presStyleCnt="0"/>
      <dgm:spPr/>
    </dgm:pt>
    <dgm:pt modelId="{CABCA3E2-5D0C-42D3-8A63-63B0ECFDD142}" type="pres">
      <dgm:prSet presAssocID="{65D01D8B-E8BB-472F-B214-B1C4D7175129}" presName="Name35" presStyleLbl="parChTrans1D2" presStyleIdx="0" presStyleCnt="4"/>
      <dgm:spPr/>
    </dgm:pt>
    <dgm:pt modelId="{3D547B2E-2C3F-4317-8B96-A049B89E3776}" type="pres">
      <dgm:prSet presAssocID="{FE89E2BB-2ADD-4A4A-862C-680F610FECBC}" presName="hierRoot2" presStyleCnt="0">
        <dgm:presLayoutVars>
          <dgm:hierBranch/>
        </dgm:presLayoutVars>
      </dgm:prSet>
      <dgm:spPr/>
    </dgm:pt>
    <dgm:pt modelId="{5D45F2F3-9ACC-4AC7-8FCE-D51248EBB321}" type="pres">
      <dgm:prSet presAssocID="{FE89E2BB-2ADD-4A4A-862C-680F610FECBC}" presName="rootComposite" presStyleCnt="0"/>
      <dgm:spPr/>
    </dgm:pt>
    <dgm:pt modelId="{9F27A255-DBCB-4088-A240-F36AD72D48E1}" type="pres">
      <dgm:prSet presAssocID="{FE89E2BB-2ADD-4A4A-862C-680F610FECBC}" presName="rootText" presStyleLbl="node2" presStyleIdx="0" presStyleCnt="4">
        <dgm:presLayoutVars>
          <dgm:chPref val="3"/>
        </dgm:presLayoutVars>
      </dgm:prSet>
      <dgm:spPr/>
    </dgm:pt>
    <dgm:pt modelId="{1852B73F-4141-414B-A59E-89EF1EA2898D}" type="pres">
      <dgm:prSet presAssocID="{FE89E2BB-2ADD-4A4A-862C-680F610FECBC}" presName="rootConnector" presStyleLbl="node2" presStyleIdx="0" presStyleCnt="4"/>
      <dgm:spPr/>
    </dgm:pt>
    <dgm:pt modelId="{28B7A083-954D-4855-AD15-F481D9444E12}" type="pres">
      <dgm:prSet presAssocID="{FE89E2BB-2ADD-4A4A-862C-680F610FECBC}" presName="hierChild4" presStyleCnt="0"/>
      <dgm:spPr/>
    </dgm:pt>
    <dgm:pt modelId="{6AE7A36A-E66D-4A26-B43A-DD8234739081}" type="pres">
      <dgm:prSet presAssocID="{FE89E2BB-2ADD-4A4A-862C-680F610FECBC}" presName="hierChild5" presStyleCnt="0"/>
      <dgm:spPr/>
    </dgm:pt>
    <dgm:pt modelId="{2A1A0797-835F-4CCE-82B4-DC62959E0192}" type="pres">
      <dgm:prSet presAssocID="{FFC556D0-AC5D-4E86-8515-194EF634F774}" presName="Name35" presStyleLbl="parChTrans1D2" presStyleIdx="1" presStyleCnt="4"/>
      <dgm:spPr/>
    </dgm:pt>
    <dgm:pt modelId="{8B8191F1-1EFD-443C-AD32-575BB12CC02C}" type="pres">
      <dgm:prSet presAssocID="{D0B7603D-F6D8-4D3F-9B1A-4CDB190BECC4}" presName="hierRoot2" presStyleCnt="0">
        <dgm:presLayoutVars>
          <dgm:hierBranch/>
        </dgm:presLayoutVars>
      </dgm:prSet>
      <dgm:spPr/>
    </dgm:pt>
    <dgm:pt modelId="{9D5512EF-CCD1-4537-9824-03895292EF47}" type="pres">
      <dgm:prSet presAssocID="{D0B7603D-F6D8-4D3F-9B1A-4CDB190BECC4}" presName="rootComposite" presStyleCnt="0"/>
      <dgm:spPr/>
    </dgm:pt>
    <dgm:pt modelId="{D8BD7208-AD62-4038-AAC1-742F74A6A3AB}" type="pres">
      <dgm:prSet presAssocID="{D0B7603D-F6D8-4D3F-9B1A-4CDB190BECC4}" presName="rootText" presStyleLbl="node2" presStyleIdx="1" presStyleCnt="4">
        <dgm:presLayoutVars>
          <dgm:chPref val="3"/>
        </dgm:presLayoutVars>
      </dgm:prSet>
      <dgm:spPr/>
    </dgm:pt>
    <dgm:pt modelId="{86D41D82-07E9-4D7F-B67B-BBF7F5D14773}" type="pres">
      <dgm:prSet presAssocID="{D0B7603D-F6D8-4D3F-9B1A-4CDB190BECC4}" presName="rootConnector" presStyleLbl="node2" presStyleIdx="1" presStyleCnt="4"/>
      <dgm:spPr/>
    </dgm:pt>
    <dgm:pt modelId="{F39246D4-558E-44AA-AA1C-C40AB88A847F}" type="pres">
      <dgm:prSet presAssocID="{D0B7603D-F6D8-4D3F-9B1A-4CDB190BECC4}" presName="hierChild4" presStyleCnt="0"/>
      <dgm:spPr/>
    </dgm:pt>
    <dgm:pt modelId="{F114AE49-0920-4427-B173-6BA0BB6ACD20}" type="pres">
      <dgm:prSet presAssocID="{D0B7603D-F6D8-4D3F-9B1A-4CDB190BECC4}" presName="hierChild5" presStyleCnt="0"/>
      <dgm:spPr/>
    </dgm:pt>
    <dgm:pt modelId="{7408BD85-7F85-4B5A-835E-5FB1318BBC33}" type="pres">
      <dgm:prSet presAssocID="{293EC4B9-0992-4F72-B155-402C92D98993}" presName="Name35" presStyleLbl="parChTrans1D2" presStyleIdx="2" presStyleCnt="4"/>
      <dgm:spPr/>
    </dgm:pt>
    <dgm:pt modelId="{DC33B40F-03AF-459C-AE07-642E33C7B6AA}" type="pres">
      <dgm:prSet presAssocID="{33476D7D-313D-4EEF-92D6-EA79ABE76A91}" presName="hierRoot2" presStyleCnt="0">
        <dgm:presLayoutVars>
          <dgm:hierBranch/>
        </dgm:presLayoutVars>
      </dgm:prSet>
      <dgm:spPr/>
    </dgm:pt>
    <dgm:pt modelId="{179A8F2C-6E94-4A1E-8FE7-0CC789E36011}" type="pres">
      <dgm:prSet presAssocID="{33476D7D-313D-4EEF-92D6-EA79ABE76A91}" presName="rootComposite" presStyleCnt="0"/>
      <dgm:spPr/>
    </dgm:pt>
    <dgm:pt modelId="{FF912136-40A9-42FC-927A-A71E6455FD2C}" type="pres">
      <dgm:prSet presAssocID="{33476D7D-313D-4EEF-92D6-EA79ABE76A91}" presName="rootText" presStyleLbl="node2" presStyleIdx="2" presStyleCnt="4">
        <dgm:presLayoutVars>
          <dgm:chPref val="3"/>
        </dgm:presLayoutVars>
      </dgm:prSet>
      <dgm:spPr/>
    </dgm:pt>
    <dgm:pt modelId="{6F32C1C2-C404-4F9F-A8AA-388236E4D2F1}" type="pres">
      <dgm:prSet presAssocID="{33476D7D-313D-4EEF-92D6-EA79ABE76A91}" presName="rootConnector" presStyleLbl="node2" presStyleIdx="2" presStyleCnt="4"/>
      <dgm:spPr/>
    </dgm:pt>
    <dgm:pt modelId="{966220B7-E239-474E-AB97-EE8EFEE7FA30}" type="pres">
      <dgm:prSet presAssocID="{33476D7D-313D-4EEF-92D6-EA79ABE76A91}" presName="hierChild4" presStyleCnt="0"/>
      <dgm:spPr/>
    </dgm:pt>
    <dgm:pt modelId="{84BA5536-6868-4DC8-B865-11CCE46439E5}" type="pres">
      <dgm:prSet presAssocID="{33476D7D-313D-4EEF-92D6-EA79ABE76A91}" presName="hierChild5" presStyleCnt="0"/>
      <dgm:spPr/>
    </dgm:pt>
    <dgm:pt modelId="{D9FCCE3E-6391-4449-A506-4AB511AD8CAA}" type="pres">
      <dgm:prSet presAssocID="{7644F627-1DCD-41F8-BC5B-171F561C8F2C}" presName="Name35" presStyleLbl="parChTrans1D2" presStyleIdx="3" presStyleCnt="4"/>
      <dgm:spPr/>
    </dgm:pt>
    <dgm:pt modelId="{F51EC9BA-9172-45D0-BC97-9E2759DC28D5}" type="pres">
      <dgm:prSet presAssocID="{A20DB43F-1FB4-4280-9F19-37704688A86C}" presName="hierRoot2" presStyleCnt="0">
        <dgm:presLayoutVars>
          <dgm:hierBranch/>
        </dgm:presLayoutVars>
      </dgm:prSet>
      <dgm:spPr/>
    </dgm:pt>
    <dgm:pt modelId="{C340FB7D-56AA-4678-B052-03548ED43B7F}" type="pres">
      <dgm:prSet presAssocID="{A20DB43F-1FB4-4280-9F19-37704688A86C}" presName="rootComposite" presStyleCnt="0"/>
      <dgm:spPr/>
    </dgm:pt>
    <dgm:pt modelId="{374618CA-DECF-4B9A-99CF-F9D8029DAD26}" type="pres">
      <dgm:prSet presAssocID="{A20DB43F-1FB4-4280-9F19-37704688A86C}" presName="rootText" presStyleLbl="node2" presStyleIdx="3" presStyleCnt="4">
        <dgm:presLayoutVars>
          <dgm:chPref val="3"/>
        </dgm:presLayoutVars>
      </dgm:prSet>
      <dgm:spPr/>
    </dgm:pt>
    <dgm:pt modelId="{7E9ADBE2-0C44-4B9C-ABDE-7E6CC5AC9D5E}" type="pres">
      <dgm:prSet presAssocID="{A20DB43F-1FB4-4280-9F19-37704688A86C}" presName="rootConnector" presStyleLbl="node2" presStyleIdx="3" presStyleCnt="4"/>
      <dgm:spPr/>
    </dgm:pt>
    <dgm:pt modelId="{A7745C34-4B99-422B-8101-DAD388EF861F}" type="pres">
      <dgm:prSet presAssocID="{A20DB43F-1FB4-4280-9F19-37704688A86C}" presName="hierChild4" presStyleCnt="0"/>
      <dgm:spPr/>
    </dgm:pt>
    <dgm:pt modelId="{AC483C45-1DD7-44B8-A8F6-DE45D314D058}" type="pres">
      <dgm:prSet presAssocID="{A20DB43F-1FB4-4280-9F19-37704688A86C}" presName="hierChild5" presStyleCnt="0"/>
      <dgm:spPr/>
    </dgm:pt>
    <dgm:pt modelId="{6028624D-C5B4-4F72-86B1-4ABF7B3D38C4}" type="pres">
      <dgm:prSet presAssocID="{D294479A-8604-4BDD-BA02-0203BA4CDB72}" presName="hierChild3" presStyleCnt="0"/>
      <dgm:spPr/>
    </dgm:pt>
  </dgm:ptLst>
  <dgm:cxnLst>
    <dgm:cxn modelId="{4D21B805-BE58-4157-B434-6C876D293D10}" srcId="{D294479A-8604-4BDD-BA02-0203BA4CDB72}" destId="{A20DB43F-1FB4-4280-9F19-37704688A86C}" srcOrd="3" destOrd="0" parTransId="{7644F627-1DCD-41F8-BC5B-171F561C8F2C}" sibTransId="{71670711-3C34-45AC-97DF-2B1FC2A41E11}"/>
    <dgm:cxn modelId="{4D967908-9535-4AF7-B1DF-6EFEC45D0DD6}" type="presOf" srcId="{33476D7D-313D-4EEF-92D6-EA79ABE76A91}" destId="{FF912136-40A9-42FC-927A-A71E6455FD2C}" srcOrd="0" destOrd="0" presId="urn:microsoft.com/office/officeart/2005/8/layout/orgChart1"/>
    <dgm:cxn modelId="{6048D00C-C053-4D06-BADD-11E9AA4D39CB}" type="presOf" srcId="{A20DB43F-1FB4-4280-9F19-37704688A86C}" destId="{7E9ADBE2-0C44-4B9C-ABDE-7E6CC5AC9D5E}" srcOrd="1" destOrd="0" presId="urn:microsoft.com/office/officeart/2005/8/layout/orgChart1"/>
    <dgm:cxn modelId="{43242515-846C-4F12-9B67-B1638C251F54}" type="presOf" srcId="{7644F627-1DCD-41F8-BC5B-171F561C8F2C}" destId="{D9FCCE3E-6391-4449-A506-4AB511AD8CAA}" srcOrd="0" destOrd="0" presId="urn:microsoft.com/office/officeart/2005/8/layout/orgChart1"/>
    <dgm:cxn modelId="{7C20081A-D4A7-4D20-ABF4-632631778F55}" srcId="{D294479A-8604-4BDD-BA02-0203BA4CDB72}" destId="{D0B7603D-F6D8-4D3F-9B1A-4CDB190BECC4}" srcOrd="1" destOrd="0" parTransId="{FFC556D0-AC5D-4E86-8515-194EF634F774}" sibTransId="{DBEAA1EF-5341-4833-B24B-4BD35184451C}"/>
    <dgm:cxn modelId="{9532ED1A-3AC7-428C-9FAC-F2D967A34FBB}" type="presOf" srcId="{D0B7603D-F6D8-4D3F-9B1A-4CDB190BECC4}" destId="{86D41D82-07E9-4D7F-B67B-BBF7F5D14773}" srcOrd="1" destOrd="0" presId="urn:microsoft.com/office/officeart/2005/8/layout/orgChart1"/>
    <dgm:cxn modelId="{5394CF5D-D9A7-4607-9971-535CF64B3623}" type="presOf" srcId="{D0B7603D-F6D8-4D3F-9B1A-4CDB190BECC4}" destId="{D8BD7208-AD62-4038-AAC1-742F74A6A3AB}" srcOrd="0" destOrd="0" presId="urn:microsoft.com/office/officeart/2005/8/layout/orgChart1"/>
    <dgm:cxn modelId="{1D4C6365-B096-4BB5-B620-0A486ECE4F13}" type="presOf" srcId="{FE89E2BB-2ADD-4A4A-862C-680F610FECBC}" destId="{1852B73F-4141-414B-A59E-89EF1EA2898D}" srcOrd="1" destOrd="0" presId="urn:microsoft.com/office/officeart/2005/8/layout/orgChart1"/>
    <dgm:cxn modelId="{0731936D-4BBE-4E01-9D9D-D258B3DE045F}" type="presOf" srcId="{A120A970-4484-46BB-9609-1F57B640DB34}" destId="{E83DAF81-26AD-4525-A690-75C923A659B9}" srcOrd="0" destOrd="0" presId="urn:microsoft.com/office/officeart/2005/8/layout/orgChart1"/>
    <dgm:cxn modelId="{86072C54-EEEC-4896-BC17-CBEB952E0A60}" srcId="{A120A970-4484-46BB-9609-1F57B640DB34}" destId="{D294479A-8604-4BDD-BA02-0203BA4CDB72}" srcOrd="0" destOrd="0" parTransId="{EA334110-3278-440C-93C0-E7DB1542AE5D}" sibTransId="{D478C56A-9421-4507-9EBA-64120013ED19}"/>
    <dgm:cxn modelId="{F50C3578-732C-4E1B-95DC-A5457652ECE2}" type="presOf" srcId="{293EC4B9-0992-4F72-B155-402C92D98993}" destId="{7408BD85-7F85-4B5A-835E-5FB1318BBC33}" srcOrd="0" destOrd="0" presId="urn:microsoft.com/office/officeart/2005/8/layout/orgChart1"/>
    <dgm:cxn modelId="{4EF8F581-0727-48BF-8CB5-86EB6B19DD22}" type="presOf" srcId="{D294479A-8604-4BDD-BA02-0203BA4CDB72}" destId="{4399957F-4A14-4BA0-9977-8CE48BCFAF08}" srcOrd="0" destOrd="0" presId="urn:microsoft.com/office/officeart/2005/8/layout/orgChart1"/>
    <dgm:cxn modelId="{753D2188-E2D6-4874-9452-411A399447C0}" srcId="{D294479A-8604-4BDD-BA02-0203BA4CDB72}" destId="{33476D7D-313D-4EEF-92D6-EA79ABE76A91}" srcOrd="2" destOrd="0" parTransId="{293EC4B9-0992-4F72-B155-402C92D98993}" sibTransId="{AEBD12BC-08A9-4FEB-89F1-AE17E2D0806D}"/>
    <dgm:cxn modelId="{D73C838B-C071-4AEA-8F4C-A9B409671922}" type="presOf" srcId="{D294479A-8604-4BDD-BA02-0203BA4CDB72}" destId="{F8769ACC-AE23-460C-9DDF-BEE048B91410}" srcOrd="1" destOrd="0" presId="urn:microsoft.com/office/officeart/2005/8/layout/orgChart1"/>
    <dgm:cxn modelId="{E5AE7D90-EB9C-4556-8D7C-3E13E5F94151}" type="presOf" srcId="{A20DB43F-1FB4-4280-9F19-37704688A86C}" destId="{374618CA-DECF-4B9A-99CF-F9D8029DAD26}" srcOrd="0" destOrd="0" presId="urn:microsoft.com/office/officeart/2005/8/layout/orgChart1"/>
    <dgm:cxn modelId="{32D42BA6-5CF1-4566-B475-1762CCB02C8D}" type="presOf" srcId="{33476D7D-313D-4EEF-92D6-EA79ABE76A91}" destId="{6F32C1C2-C404-4F9F-A8AA-388236E4D2F1}" srcOrd="1" destOrd="0" presId="urn:microsoft.com/office/officeart/2005/8/layout/orgChart1"/>
    <dgm:cxn modelId="{0680C3D1-9E34-4F03-B996-CA806ECD57A1}" type="presOf" srcId="{FFC556D0-AC5D-4E86-8515-194EF634F774}" destId="{2A1A0797-835F-4CCE-82B4-DC62959E0192}" srcOrd="0" destOrd="0" presId="urn:microsoft.com/office/officeart/2005/8/layout/orgChart1"/>
    <dgm:cxn modelId="{4437E0E2-4E15-439C-8385-FBDB00D294DD}" srcId="{D294479A-8604-4BDD-BA02-0203BA4CDB72}" destId="{FE89E2BB-2ADD-4A4A-862C-680F610FECBC}" srcOrd="0" destOrd="0" parTransId="{65D01D8B-E8BB-472F-B214-B1C4D7175129}" sibTransId="{1BF44372-B429-476A-99C2-ADC8F880C8B1}"/>
    <dgm:cxn modelId="{DA1735EC-34E3-4E1D-932B-B28F7442D4D2}" type="presOf" srcId="{FE89E2BB-2ADD-4A4A-862C-680F610FECBC}" destId="{9F27A255-DBCB-4088-A240-F36AD72D48E1}" srcOrd="0" destOrd="0" presId="urn:microsoft.com/office/officeart/2005/8/layout/orgChart1"/>
    <dgm:cxn modelId="{40430AF9-40F8-4B8E-8E7D-91F6F8360917}" type="presOf" srcId="{65D01D8B-E8BB-472F-B214-B1C4D7175129}" destId="{CABCA3E2-5D0C-42D3-8A63-63B0ECFDD142}" srcOrd="0" destOrd="0" presId="urn:microsoft.com/office/officeart/2005/8/layout/orgChart1"/>
    <dgm:cxn modelId="{97ADB614-C9D7-4BDC-BC13-7375C08E746F}" type="presParOf" srcId="{E83DAF81-26AD-4525-A690-75C923A659B9}" destId="{065700C7-F5DB-492D-9F4D-8EC580AAD59F}" srcOrd="0" destOrd="0" presId="urn:microsoft.com/office/officeart/2005/8/layout/orgChart1"/>
    <dgm:cxn modelId="{10ABFD36-B59B-4C4F-8BB1-0E025F2C77D7}" type="presParOf" srcId="{065700C7-F5DB-492D-9F4D-8EC580AAD59F}" destId="{ACBA30C4-DF12-451F-958E-DD2375ACBC37}" srcOrd="0" destOrd="0" presId="urn:microsoft.com/office/officeart/2005/8/layout/orgChart1"/>
    <dgm:cxn modelId="{8248DDFC-0E9E-40EA-9CB5-FA32278EF427}" type="presParOf" srcId="{ACBA30C4-DF12-451F-958E-DD2375ACBC37}" destId="{4399957F-4A14-4BA0-9977-8CE48BCFAF08}" srcOrd="0" destOrd="0" presId="urn:microsoft.com/office/officeart/2005/8/layout/orgChart1"/>
    <dgm:cxn modelId="{C7E8DEBF-74CB-4B48-A499-9CEFA888F30C}" type="presParOf" srcId="{ACBA30C4-DF12-451F-958E-DD2375ACBC37}" destId="{F8769ACC-AE23-460C-9DDF-BEE048B91410}" srcOrd="1" destOrd="0" presId="urn:microsoft.com/office/officeart/2005/8/layout/orgChart1"/>
    <dgm:cxn modelId="{1449BC9E-900B-4356-9E06-D2784FEF4E7C}" type="presParOf" srcId="{065700C7-F5DB-492D-9F4D-8EC580AAD59F}" destId="{E03FD6ED-9DE5-4C79-8096-A875361D61E1}" srcOrd="1" destOrd="0" presId="urn:microsoft.com/office/officeart/2005/8/layout/orgChart1"/>
    <dgm:cxn modelId="{08133E60-4FC9-4A37-9775-1753DBECE6B1}" type="presParOf" srcId="{E03FD6ED-9DE5-4C79-8096-A875361D61E1}" destId="{CABCA3E2-5D0C-42D3-8A63-63B0ECFDD142}" srcOrd="0" destOrd="0" presId="urn:microsoft.com/office/officeart/2005/8/layout/orgChart1"/>
    <dgm:cxn modelId="{D12837F4-93F4-47E7-BB2D-18EE72DA73AD}" type="presParOf" srcId="{E03FD6ED-9DE5-4C79-8096-A875361D61E1}" destId="{3D547B2E-2C3F-4317-8B96-A049B89E3776}" srcOrd="1" destOrd="0" presId="urn:microsoft.com/office/officeart/2005/8/layout/orgChart1"/>
    <dgm:cxn modelId="{E7DDE7A1-1A51-4580-B52C-4E51163A7BD0}" type="presParOf" srcId="{3D547B2E-2C3F-4317-8B96-A049B89E3776}" destId="{5D45F2F3-9ACC-4AC7-8FCE-D51248EBB321}" srcOrd="0" destOrd="0" presId="urn:microsoft.com/office/officeart/2005/8/layout/orgChart1"/>
    <dgm:cxn modelId="{23744DA8-32E8-4788-B0F4-9F07FEDE60FC}" type="presParOf" srcId="{5D45F2F3-9ACC-4AC7-8FCE-D51248EBB321}" destId="{9F27A255-DBCB-4088-A240-F36AD72D48E1}" srcOrd="0" destOrd="0" presId="urn:microsoft.com/office/officeart/2005/8/layout/orgChart1"/>
    <dgm:cxn modelId="{14B86776-873F-4FD7-B7C9-A5A0D87AD0B0}" type="presParOf" srcId="{5D45F2F3-9ACC-4AC7-8FCE-D51248EBB321}" destId="{1852B73F-4141-414B-A59E-89EF1EA2898D}" srcOrd="1" destOrd="0" presId="urn:microsoft.com/office/officeart/2005/8/layout/orgChart1"/>
    <dgm:cxn modelId="{D8517DA7-3BAE-46CF-ACD8-B932388133BB}" type="presParOf" srcId="{3D547B2E-2C3F-4317-8B96-A049B89E3776}" destId="{28B7A083-954D-4855-AD15-F481D9444E12}" srcOrd="1" destOrd="0" presId="urn:microsoft.com/office/officeart/2005/8/layout/orgChart1"/>
    <dgm:cxn modelId="{541C76C9-57FB-4329-BDAD-FB31329B3983}" type="presParOf" srcId="{3D547B2E-2C3F-4317-8B96-A049B89E3776}" destId="{6AE7A36A-E66D-4A26-B43A-DD8234739081}" srcOrd="2" destOrd="0" presId="urn:microsoft.com/office/officeart/2005/8/layout/orgChart1"/>
    <dgm:cxn modelId="{A873204C-CA62-468A-9E50-0849B378DB0E}" type="presParOf" srcId="{E03FD6ED-9DE5-4C79-8096-A875361D61E1}" destId="{2A1A0797-835F-4CCE-82B4-DC62959E0192}" srcOrd="2" destOrd="0" presId="urn:microsoft.com/office/officeart/2005/8/layout/orgChart1"/>
    <dgm:cxn modelId="{1E57F23D-7194-4602-839B-B7DEA51FB1F8}" type="presParOf" srcId="{E03FD6ED-9DE5-4C79-8096-A875361D61E1}" destId="{8B8191F1-1EFD-443C-AD32-575BB12CC02C}" srcOrd="3" destOrd="0" presId="urn:microsoft.com/office/officeart/2005/8/layout/orgChart1"/>
    <dgm:cxn modelId="{E48108B7-D61E-473B-9D25-FE2E585CCECD}" type="presParOf" srcId="{8B8191F1-1EFD-443C-AD32-575BB12CC02C}" destId="{9D5512EF-CCD1-4537-9824-03895292EF47}" srcOrd="0" destOrd="0" presId="urn:microsoft.com/office/officeart/2005/8/layout/orgChart1"/>
    <dgm:cxn modelId="{1B5179AF-E678-43D3-9924-9EAF8F6634B9}" type="presParOf" srcId="{9D5512EF-CCD1-4537-9824-03895292EF47}" destId="{D8BD7208-AD62-4038-AAC1-742F74A6A3AB}" srcOrd="0" destOrd="0" presId="urn:microsoft.com/office/officeart/2005/8/layout/orgChart1"/>
    <dgm:cxn modelId="{F8EF7AC8-CD79-413A-AB38-96EBD560AA89}" type="presParOf" srcId="{9D5512EF-CCD1-4537-9824-03895292EF47}" destId="{86D41D82-07E9-4D7F-B67B-BBF7F5D14773}" srcOrd="1" destOrd="0" presId="urn:microsoft.com/office/officeart/2005/8/layout/orgChart1"/>
    <dgm:cxn modelId="{BCDC427D-BAE4-4250-AA7E-F9ED6D9F8512}" type="presParOf" srcId="{8B8191F1-1EFD-443C-AD32-575BB12CC02C}" destId="{F39246D4-558E-44AA-AA1C-C40AB88A847F}" srcOrd="1" destOrd="0" presId="urn:microsoft.com/office/officeart/2005/8/layout/orgChart1"/>
    <dgm:cxn modelId="{5BE54518-5062-4668-8DAF-C05261662EFA}" type="presParOf" srcId="{8B8191F1-1EFD-443C-AD32-575BB12CC02C}" destId="{F114AE49-0920-4427-B173-6BA0BB6ACD20}" srcOrd="2" destOrd="0" presId="urn:microsoft.com/office/officeart/2005/8/layout/orgChart1"/>
    <dgm:cxn modelId="{CC6D0684-3E79-4551-B6D0-6100A8C8219C}" type="presParOf" srcId="{E03FD6ED-9DE5-4C79-8096-A875361D61E1}" destId="{7408BD85-7F85-4B5A-835E-5FB1318BBC33}" srcOrd="4" destOrd="0" presId="urn:microsoft.com/office/officeart/2005/8/layout/orgChart1"/>
    <dgm:cxn modelId="{D8292DA5-E4FA-4C79-8FEF-627F7A1DA23E}" type="presParOf" srcId="{E03FD6ED-9DE5-4C79-8096-A875361D61E1}" destId="{DC33B40F-03AF-459C-AE07-642E33C7B6AA}" srcOrd="5" destOrd="0" presId="urn:microsoft.com/office/officeart/2005/8/layout/orgChart1"/>
    <dgm:cxn modelId="{1608747C-ED1F-4994-93D1-FA57CC4631BB}" type="presParOf" srcId="{DC33B40F-03AF-459C-AE07-642E33C7B6AA}" destId="{179A8F2C-6E94-4A1E-8FE7-0CC789E36011}" srcOrd="0" destOrd="0" presId="urn:microsoft.com/office/officeart/2005/8/layout/orgChart1"/>
    <dgm:cxn modelId="{0803D281-772B-483A-A404-667A314610D6}" type="presParOf" srcId="{179A8F2C-6E94-4A1E-8FE7-0CC789E36011}" destId="{FF912136-40A9-42FC-927A-A71E6455FD2C}" srcOrd="0" destOrd="0" presId="urn:microsoft.com/office/officeart/2005/8/layout/orgChart1"/>
    <dgm:cxn modelId="{175223E0-EBE6-4788-AD2E-686B46F36716}" type="presParOf" srcId="{179A8F2C-6E94-4A1E-8FE7-0CC789E36011}" destId="{6F32C1C2-C404-4F9F-A8AA-388236E4D2F1}" srcOrd="1" destOrd="0" presId="urn:microsoft.com/office/officeart/2005/8/layout/orgChart1"/>
    <dgm:cxn modelId="{AAB569B6-5F57-4773-9940-15117E26F42C}" type="presParOf" srcId="{DC33B40F-03AF-459C-AE07-642E33C7B6AA}" destId="{966220B7-E239-474E-AB97-EE8EFEE7FA30}" srcOrd="1" destOrd="0" presId="urn:microsoft.com/office/officeart/2005/8/layout/orgChart1"/>
    <dgm:cxn modelId="{89F77DC2-DF81-45FB-A795-D442E5DFFF87}" type="presParOf" srcId="{DC33B40F-03AF-459C-AE07-642E33C7B6AA}" destId="{84BA5536-6868-4DC8-B865-11CCE46439E5}" srcOrd="2" destOrd="0" presId="urn:microsoft.com/office/officeart/2005/8/layout/orgChart1"/>
    <dgm:cxn modelId="{B3BF4497-E05E-46B6-ADB6-6865D930861E}" type="presParOf" srcId="{E03FD6ED-9DE5-4C79-8096-A875361D61E1}" destId="{D9FCCE3E-6391-4449-A506-4AB511AD8CAA}" srcOrd="6" destOrd="0" presId="urn:microsoft.com/office/officeart/2005/8/layout/orgChart1"/>
    <dgm:cxn modelId="{82EF1C11-8EC8-4497-82B9-3C6038AC496C}" type="presParOf" srcId="{E03FD6ED-9DE5-4C79-8096-A875361D61E1}" destId="{F51EC9BA-9172-45D0-BC97-9E2759DC28D5}" srcOrd="7" destOrd="0" presId="urn:microsoft.com/office/officeart/2005/8/layout/orgChart1"/>
    <dgm:cxn modelId="{5CB6506D-024B-4616-AE37-BB88D5B1CAE0}" type="presParOf" srcId="{F51EC9BA-9172-45D0-BC97-9E2759DC28D5}" destId="{C340FB7D-56AA-4678-B052-03548ED43B7F}" srcOrd="0" destOrd="0" presId="urn:microsoft.com/office/officeart/2005/8/layout/orgChart1"/>
    <dgm:cxn modelId="{7C178CC5-CE5C-4451-A126-A2EC23655F19}" type="presParOf" srcId="{C340FB7D-56AA-4678-B052-03548ED43B7F}" destId="{374618CA-DECF-4B9A-99CF-F9D8029DAD26}" srcOrd="0" destOrd="0" presId="urn:microsoft.com/office/officeart/2005/8/layout/orgChart1"/>
    <dgm:cxn modelId="{C25047A8-E652-401C-94A8-26B869A15B69}" type="presParOf" srcId="{C340FB7D-56AA-4678-B052-03548ED43B7F}" destId="{7E9ADBE2-0C44-4B9C-ABDE-7E6CC5AC9D5E}" srcOrd="1" destOrd="0" presId="urn:microsoft.com/office/officeart/2005/8/layout/orgChart1"/>
    <dgm:cxn modelId="{18E3ED77-A4C8-4CF5-843D-5B78E40EFD50}" type="presParOf" srcId="{F51EC9BA-9172-45D0-BC97-9E2759DC28D5}" destId="{A7745C34-4B99-422B-8101-DAD388EF861F}" srcOrd="1" destOrd="0" presId="urn:microsoft.com/office/officeart/2005/8/layout/orgChart1"/>
    <dgm:cxn modelId="{5A7188E2-E824-46BD-86F0-E15BAEE197B2}" type="presParOf" srcId="{F51EC9BA-9172-45D0-BC97-9E2759DC28D5}" destId="{AC483C45-1DD7-44B8-A8F6-DE45D314D058}" srcOrd="2" destOrd="0" presId="urn:microsoft.com/office/officeart/2005/8/layout/orgChart1"/>
    <dgm:cxn modelId="{02EFE764-673A-407B-B0C0-1CBF0EBD5F82}" type="presParOf" srcId="{065700C7-F5DB-492D-9F4D-8EC580AAD59F}" destId="{6028624D-C5B4-4F72-86B1-4ABF7B3D38C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50075-B975-48E6-AAAF-1AED86EEF32C}" type="doc">
      <dgm:prSet loTypeId="urn:microsoft.com/office/officeart/2005/8/layout/orgChart1" loCatId="hierarchy" qsTypeId="urn:microsoft.com/office/officeart/2005/8/quickstyle/simple1" qsCatId="simple" csTypeId="urn:microsoft.com/office/officeart/2005/8/colors/accent1_2" csCatId="accent1"/>
      <dgm:spPr/>
    </dgm:pt>
    <dgm:pt modelId="{7228EBDB-6508-467B-A68A-6686EF4D56D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2"/>
              </a:solidFill>
              <a:effectLst/>
              <a:latin typeface="Tahoma" panose="020B0604030504040204" pitchFamily="34" charset="0"/>
              <a:cs typeface="Arial" panose="020B0604020202020204" pitchFamily="34" charset="0"/>
            </a:rPr>
            <a:t>US DEPARTMENT OF JUSTICE</a:t>
          </a:r>
        </a:p>
      </dgm:t>
    </dgm:pt>
    <dgm:pt modelId="{43A72A03-619E-4979-A527-CC39CCDC9A8A}" type="parTrans" cxnId="{DCEFACF2-0E70-4ABF-AA20-98685E52FD34}">
      <dgm:prSet/>
      <dgm:spPr/>
      <dgm:t>
        <a:bodyPr/>
        <a:lstStyle/>
        <a:p>
          <a:endParaRPr lang="en-US"/>
        </a:p>
      </dgm:t>
    </dgm:pt>
    <dgm:pt modelId="{3DD0AB8C-9C67-4CCC-883C-F6427408370F}" type="sibTrans" cxnId="{DCEFACF2-0E70-4ABF-AA20-98685E52FD34}">
      <dgm:prSet/>
      <dgm:spPr/>
      <dgm:t>
        <a:bodyPr/>
        <a:lstStyle/>
        <a:p>
          <a:endParaRPr lang="en-US"/>
        </a:p>
      </dgm:t>
    </dgm:pt>
    <dgm:pt modelId="{A5DF0588-AA3B-404F-9D4C-BF1437C565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2"/>
              </a:solidFill>
              <a:effectLst/>
              <a:latin typeface="Tahoma" panose="020B0604030504040204" pitchFamily="34" charset="0"/>
              <a:cs typeface="Arial" panose="020B0604020202020204" pitchFamily="34" charset="0"/>
            </a:rPr>
            <a:t>US FEDERAL COURTS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2"/>
              </a:solidFill>
              <a:effectLst/>
              <a:latin typeface="Tahoma" panose="020B0604030504040204" pitchFamily="34" charset="0"/>
              <a:cs typeface="Arial" panose="020B0604020202020204" pitchFamily="34" charset="0"/>
            </a:rPr>
            <a:t> (US district Courts and Circuit Courts of Appeal)</a:t>
          </a:r>
        </a:p>
      </dgm:t>
    </dgm:pt>
    <dgm:pt modelId="{EDE81EB1-D51D-4A08-9790-3CC2521AA29D}" type="parTrans" cxnId="{F83BE203-957B-47DF-85B9-EF1AFED6188E}">
      <dgm:prSet/>
      <dgm:spPr/>
      <dgm:t>
        <a:bodyPr/>
        <a:lstStyle/>
        <a:p>
          <a:endParaRPr lang="en-US"/>
        </a:p>
      </dgm:t>
    </dgm:pt>
    <dgm:pt modelId="{074C4D4A-FFC1-4C86-AF08-269EBE5CEB3B}" type="sibTrans" cxnId="{F83BE203-957B-47DF-85B9-EF1AFED6188E}">
      <dgm:prSet/>
      <dgm:spPr/>
      <dgm:t>
        <a:bodyPr/>
        <a:lstStyle/>
        <a:p>
          <a:endParaRPr lang="en-US"/>
        </a:p>
      </dgm:t>
    </dgm:pt>
    <dgm:pt modelId="{7F465D76-3C73-4167-A19A-B8C3F808BC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2"/>
              </a:solidFill>
              <a:effectLst/>
              <a:latin typeface="Tahoma" panose="020B0604030504040204" pitchFamily="34" charset="0"/>
              <a:cs typeface="Arial" panose="020B0604020202020204" pitchFamily="34" charset="0"/>
            </a:rPr>
            <a:t>BOARD OF IMMIGRATION APPEALS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2"/>
              </a:solidFill>
              <a:effectLst/>
              <a:latin typeface="Tahoma" panose="020B0604030504040204" pitchFamily="34" charset="0"/>
              <a:cs typeface="Arial" panose="020B0604020202020204" pitchFamily="34" charset="0"/>
            </a:rPr>
            <a:t>(immigration administrative appeals)</a:t>
          </a:r>
        </a:p>
      </dgm:t>
    </dgm:pt>
    <dgm:pt modelId="{D2116DB2-C4D9-4976-97E5-79D1F75E6442}" type="parTrans" cxnId="{529BAACD-E427-4FC8-9B38-279151B20DE6}">
      <dgm:prSet/>
      <dgm:spPr/>
      <dgm:t>
        <a:bodyPr/>
        <a:lstStyle/>
        <a:p>
          <a:endParaRPr lang="en-US"/>
        </a:p>
      </dgm:t>
    </dgm:pt>
    <dgm:pt modelId="{435426F0-3046-4065-BE4A-B94811D8B19A}" type="sibTrans" cxnId="{529BAACD-E427-4FC8-9B38-279151B20DE6}">
      <dgm:prSet/>
      <dgm:spPr/>
      <dgm:t>
        <a:bodyPr/>
        <a:lstStyle/>
        <a:p>
          <a:endParaRPr lang="en-US"/>
        </a:p>
      </dgm:t>
    </dgm:pt>
    <dgm:pt modelId="{A109373A-BF66-449A-94A6-BE77BB02D2C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2"/>
              </a:solidFill>
              <a:effectLst/>
              <a:latin typeface="Tahoma" panose="020B0604030504040204" pitchFamily="34" charset="0"/>
              <a:cs typeface="Arial" panose="020B0604020202020204" pitchFamily="34" charset="0"/>
            </a:rPr>
            <a:t>EXECUTIVE OFFICE FOR IMMIGRATION REVIEW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2"/>
              </a:solidFill>
              <a:effectLst/>
              <a:latin typeface="Tahoma" panose="020B0604030504040204" pitchFamily="34" charset="0"/>
              <a:cs typeface="Arial" panose="020B0604020202020204" pitchFamily="34" charset="0"/>
            </a:rPr>
            <a:t>(immigration courts)</a:t>
          </a:r>
        </a:p>
      </dgm:t>
    </dgm:pt>
    <dgm:pt modelId="{44EB493A-A52F-4CC2-8F75-5E994EA99DF8}" type="parTrans" cxnId="{88C2585B-AA30-4335-BA37-5A945D0C22D4}">
      <dgm:prSet/>
      <dgm:spPr/>
      <dgm:t>
        <a:bodyPr/>
        <a:lstStyle/>
        <a:p>
          <a:endParaRPr lang="en-US"/>
        </a:p>
      </dgm:t>
    </dgm:pt>
    <dgm:pt modelId="{2B37021E-C1B8-48B6-9E48-52F1091CC3C1}" type="sibTrans" cxnId="{88C2585B-AA30-4335-BA37-5A945D0C22D4}">
      <dgm:prSet/>
      <dgm:spPr/>
      <dgm:t>
        <a:bodyPr/>
        <a:lstStyle/>
        <a:p>
          <a:endParaRPr lang="en-US"/>
        </a:p>
      </dgm:t>
    </dgm:pt>
    <dgm:pt modelId="{B714B32E-282D-44DF-9473-D81F74063A45}" type="pres">
      <dgm:prSet presAssocID="{87450075-B975-48E6-AAAF-1AED86EEF32C}" presName="hierChild1" presStyleCnt="0">
        <dgm:presLayoutVars>
          <dgm:orgChart val="1"/>
          <dgm:chPref val="1"/>
          <dgm:dir/>
          <dgm:animOne val="branch"/>
          <dgm:animLvl val="lvl"/>
          <dgm:resizeHandles/>
        </dgm:presLayoutVars>
      </dgm:prSet>
      <dgm:spPr/>
    </dgm:pt>
    <dgm:pt modelId="{507429B6-A136-42BA-83B5-62C10999BAAA}" type="pres">
      <dgm:prSet presAssocID="{7228EBDB-6508-467B-A68A-6686EF4D56D7}" presName="hierRoot1" presStyleCnt="0">
        <dgm:presLayoutVars>
          <dgm:hierBranch val="r"/>
        </dgm:presLayoutVars>
      </dgm:prSet>
      <dgm:spPr/>
    </dgm:pt>
    <dgm:pt modelId="{D3BEEDBC-9C9D-4B5B-B2E7-2A511739F665}" type="pres">
      <dgm:prSet presAssocID="{7228EBDB-6508-467B-A68A-6686EF4D56D7}" presName="rootComposite1" presStyleCnt="0"/>
      <dgm:spPr/>
    </dgm:pt>
    <dgm:pt modelId="{9219C464-28F4-484E-A651-439EA3A52C11}" type="pres">
      <dgm:prSet presAssocID="{7228EBDB-6508-467B-A68A-6686EF4D56D7}" presName="rootText1" presStyleLbl="node0" presStyleIdx="0" presStyleCnt="1">
        <dgm:presLayoutVars>
          <dgm:chPref val="3"/>
        </dgm:presLayoutVars>
      </dgm:prSet>
      <dgm:spPr/>
    </dgm:pt>
    <dgm:pt modelId="{1B54A57C-EAF5-414E-8254-9474AA6860EB}" type="pres">
      <dgm:prSet presAssocID="{7228EBDB-6508-467B-A68A-6686EF4D56D7}" presName="rootConnector1" presStyleLbl="node1" presStyleIdx="0" presStyleCnt="0"/>
      <dgm:spPr/>
    </dgm:pt>
    <dgm:pt modelId="{30E9374B-C635-456E-A1D4-8FB5891CA816}" type="pres">
      <dgm:prSet presAssocID="{7228EBDB-6508-467B-A68A-6686EF4D56D7}" presName="hierChild2" presStyleCnt="0"/>
      <dgm:spPr/>
    </dgm:pt>
    <dgm:pt modelId="{B3746315-13DE-4F5D-B020-B761535BA570}" type="pres">
      <dgm:prSet presAssocID="{EDE81EB1-D51D-4A08-9790-3CC2521AA29D}" presName="Name50" presStyleLbl="parChTrans1D2" presStyleIdx="0" presStyleCnt="3"/>
      <dgm:spPr/>
    </dgm:pt>
    <dgm:pt modelId="{2A4F8EC5-2F98-4739-BD39-C1FCE273B796}" type="pres">
      <dgm:prSet presAssocID="{A5DF0588-AA3B-404F-9D4C-BF1437C5652C}" presName="hierRoot2" presStyleCnt="0">
        <dgm:presLayoutVars>
          <dgm:hierBranch/>
        </dgm:presLayoutVars>
      </dgm:prSet>
      <dgm:spPr/>
    </dgm:pt>
    <dgm:pt modelId="{CF2E1F09-B32F-4950-AB16-1B9DF5EA110A}" type="pres">
      <dgm:prSet presAssocID="{A5DF0588-AA3B-404F-9D4C-BF1437C5652C}" presName="rootComposite" presStyleCnt="0"/>
      <dgm:spPr/>
    </dgm:pt>
    <dgm:pt modelId="{BFA133D1-E89C-4B62-B0CC-3D2F2507CCFB}" type="pres">
      <dgm:prSet presAssocID="{A5DF0588-AA3B-404F-9D4C-BF1437C5652C}" presName="rootText" presStyleLbl="node2" presStyleIdx="0" presStyleCnt="3">
        <dgm:presLayoutVars>
          <dgm:chPref val="3"/>
        </dgm:presLayoutVars>
      </dgm:prSet>
      <dgm:spPr/>
    </dgm:pt>
    <dgm:pt modelId="{D6A55F39-5ADF-424E-9AEB-BFE5B50F6A27}" type="pres">
      <dgm:prSet presAssocID="{A5DF0588-AA3B-404F-9D4C-BF1437C5652C}" presName="rootConnector" presStyleLbl="node2" presStyleIdx="0" presStyleCnt="3"/>
      <dgm:spPr/>
    </dgm:pt>
    <dgm:pt modelId="{D50C29CF-EF3E-492A-8346-B9B52AA0CCAA}" type="pres">
      <dgm:prSet presAssocID="{A5DF0588-AA3B-404F-9D4C-BF1437C5652C}" presName="hierChild4" presStyleCnt="0"/>
      <dgm:spPr/>
    </dgm:pt>
    <dgm:pt modelId="{7F8EABF9-41CA-46A3-85B4-03F46C1264BD}" type="pres">
      <dgm:prSet presAssocID="{A5DF0588-AA3B-404F-9D4C-BF1437C5652C}" presName="hierChild5" presStyleCnt="0"/>
      <dgm:spPr/>
    </dgm:pt>
    <dgm:pt modelId="{D4BFD2BB-1DCE-4710-86FD-42F9714D0840}" type="pres">
      <dgm:prSet presAssocID="{D2116DB2-C4D9-4976-97E5-79D1F75E6442}" presName="Name50" presStyleLbl="parChTrans1D2" presStyleIdx="1" presStyleCnt="3"/>
      <dgm:spPr/>
    </dgm:pt>
    <dgm:pt modelId="{13617358-214E-44C4-BED5-AE736BBC9A47}" type="pres">
      <dgm:prSet presAssocID="{7F465D76-3C73-4167-A19A-B8C3F808BC01}" presName="hierRoot2" presStyleCnt="0">
        <dgm:presLayoutVars>
          <dgm:hierBranch/>
        </dgm:presLayoutVars>
      </dgm:prSet>
      <dgm:spPr/>
    </dgm:pt>
    <dgm:pt modelId="{2839F961-D271-4ACB-B28B-3FE672EAD272}" type="pres">
      <dgm:prSet presAssocID="{7F465D76-3C73-4167-A19A-B8C3F808BC01}" presName="rootComposite" presStyleCnt="0"/>
      <dgm:spPr/>
    </dgm:pt>
    <dgm:pt modelId="{DD1C83E3-96DE-4472-B5E3-4422737BF493}" type="pres">
      <dgm:prSet presAssocID="{7F465D76-3C73-4167-A19A-B8C3F808BC01}" presName="rootText" presStyleLbl="node2" presStyleIdx="1" presStyleCnt="3">
        <dgm:presLayoutVars>
          <dgm:chPref val="3"/>
        </dgm:presLayoutVars>
      </dgm:prSet>
      <dgm:spPr/>
    </dgm:pt>
    <dgm:pt modelId="{60AD1BB3-8ECA-4053-8ED6-ED93F1B89F70}" type="pres">
      <dgm:prSet presAssocID="{7F465D76-3C73-4167-A19A-B8C3F808BC01}" presName="rootConnector" presStyleLbl="node2" presStyleIdx="1" presStyleCnt="3"/>
      <dgm:spPr/>
    </dgm:pt>
    <dgm:pt modelId="{410F1CFD-E88A-416C-A242-38A0E46C7855}" type="pres">
      <dgm:prSet presAssocID="{7F465D76-3C73-4167-A19A-B8C3F808BC01}" presName="hierChild4" presStyleCnt="0"/>
      <dgm:spPr/>
    </dgm:pt>
    <dgm:pt modelId="{E0FD0638-91F3-466A-8766-A089C9BA7814}" type="pres">
      <dgm:prSet presAssocID="{7F465D76-3C73-4167-A19A-B8C3F808BC01}" presName="hierChild5" presStyleCnt="0"/>
      <dgm:spPr/>
    </dgm:pt>
    <dgm:pt modelId="{F7F99AC7-6C38-4305-B506-1E1F7A2E7C90}" type="pres">
      <dgm:prSet presAssocID="{44EB493A-A52F-4CC2-8F75-5E994EA99DF8}" presName="Name50" presStyleLbl="parChTrans1D2" presStyleIdx="2" presStyleCnt="3"/>
      <dgm:spPr/>
    </dgm:pt>
    <dgm:pt modelId="{07F651A1-D984-4361-85E8-A2CAC39DB10D}" type="pres">
      <dgm:prSet presAssocID="{A109373A-BF66-449A-94A6-BE77BB02D2C0}" presName="hierRoot2" presStyleCnt="0">
        <dgm:presLayoutVars>
          <dgm:hierBranch/>
        </dgm:presLayoutVars>
      </dgm:prSet>
      <dgm:spPr/>
    </dgm:pt>
    <dgm:pt modelId="{FBE1CE3A-D322-43A9-B369-D645C667F53F}" type="pres">
      <dgm:prSet presAssocID="{A109373A-BF66-449A-94A6-BE77BB02D2C0}" presName="rootComposite" presStyleCnt="0"/>
      <dgm:spPr/>
    </dgm:pt>
    <dgm:pt modelId="{8DA5C87B-9E4F-4331-8B62-C410CCEC8D13}" type="pres">
      <dgm:prSet presAssocID="{A109373A-BF66-449A-94A6-BE77BB02D2C0}" presName="rootText" presStyleLbl="node2" presStyleIdx="2" presStyleCnt="3">
        <dgm:presLayoutVars>
          <dgm:chPref val="3"/>
        </dgm:presLayoutVars>
      </dgm:prSet>
      <dgm:spPr/>
    </dgm:pt>
    <dgm:pt modelId="{B589CD04-5D7E-4D7A-BD71-30E6A6450648}" type="pres">
      <dgm:prSet presAssocID="{A109373A-BF66-449A-94A6-BE77BB02D2C0}" presName="rootConnector" presStyleLbl="node2" presStyleIdx="2" presStyleCnt="3"/>
      <dgm:spPr/>
    </dgm:pt>
    <dgm:pt modelId="{B02A4374-66FD-4298-8588-A53B8E6D3401}" type="pres">
      <dgm:prSet presAssocID="{A109373A-BF66-449A-94A6-BE77BB02D2C0}" presName="hierChild4" presStyleCnt="0"/>
      <dgm:spPr/>
    </dgm:pt>
    <dgm:pt modelId="{2E827D3E-C78C-4A54-8C30-5DFE2A12C740}" type="pres">
      <dgm:prSet presAssocID="{A109373A-BF66-449A-94A6-BE77BB02D2C0}" presName="hierChild5" presStyleCnt="0"/>
      <dgm:spPr/>
    </dgm:pt>
    <dgm:pt modelId="{74E96071-CF77-40AF-95FD-4A9BF77892CB}" type="pres">
      <dgm:prSet presAssocID="{7228EBDB-6508-467B-A68A-6686EF4D56D7}" presName="hierChild3" presStyleCnt="0"/>
      <dgm:spPr/>
    </dgm:pt>
  </dgm:ptLst>
  <dgm:cxnLst>
    <dgm:cxn modelId="{F83BE203-957B-47DF-85B9-EF1AFED6188E}" srcId="{7228EBDB-6508-467B-A68A-6686EF4D56D7}" destId="{A5DF0588-AA3B-404F-9D4C-BF1437C5652C}" srcOrd="0" destOrd="0" parTransId="{EDE81EB1-D51D-4A08-9790-3CC2521AA29D}" sibTransId="{074C4D4A-FFC1-4C86-AF08-269EBE5CEB3B}"/>
    <dgm:cxn modelId="{88C2585B-AA30-4335-BA37-5A945D0C22D4}" srcId="{7228EBDB-6508-467B-A68A-6686EF4D56D7}" destId="{A109373A-BF66-449A-94A6-BE77BB02D2C0}" srcOrd="2" destOrd="0" parTransId="{44EB493A-A52F-4CC2-8F75-5E994EA99DF8}" sibTransId="{2B37021E-C1B8-48B6-9E48-52F1091CC3C1}"/>
    <dgm:cxn modelId="{EF2AE75B-B350-4079-BD93-C83F261E228B}" type="presOf" srcId="{EDE81EB1-D51D-4A08-9790-3CC2521AA29D}" destId="{B3746315-13DE-4F5D-B020-B761535BA570}" srcOrd="0" destOrd="0" presId="urn:microsoft.com/office/officeart/2005/8/layout/orgChart1"/>
    <dgm:cxn modelId="{2D2DAC48-BD1D-43AE-9C3E-F62012C2170F}" type="presOf" srcId="{7F465D76-3C73-4167-A19A-B8C3F808BC01}" destId="{DD1C83E3-96DE-4472-B5E3-4422737BF493}" srcOrd="0" destOrd="0" presId="urn:microsoft.com/office/officeart/2005/8/layout/orgChart1"/>
    <dgm:cxn modelId="{06433A51-E2E0-4490-9DD4-2BFCC7AAC665}" type="presOf" srcId="{A109373A-BF66-449A-94A6-BE77BB02D2C0}" destId="{B589CD04-5D7E-4D7A-BD71-30E6A6450648}" srcOrd="1" destOrd="0" presId="urn:microsoft.com/office/officeart/2005/8/layout/orgChart1"/>
    <dgm:cxn modelId="{03A3877C-8B7E-4BD2-A698-168E817EE3D3}" type="presOf" srcId="{7228EBDB-6508-467B-A68A-6686EF4D56D7}" destId="{9219C464-28F4-484E-A651-439EA3A52C11}" srcOrd="0" destOrd="0" presId="urn:microsoft.com/office/officeart/2005/8/layout/orgChart1"/>
    <dgm:cxn modelId="{FD1DC181-3F8A-44B3-AD55-4ADE303D0BB2}" type="presOf" srcId="{7F465D76-3C73-4167-A19A-B8C3F808BC01}" destId="{60AD1BB3-8ECA-4053-8ED6-ED93F1B89F70}" srcOrd="1" destOrd="0" presId="urn:microsoft.com/office/officeart/2005/8/layout/orgChart1"/>
    <dgm:cxn modelId="{AD7C428E-FD77-40B0-966A-F79705F45FD8}" type="presOf" srcId="{7228EBDB-6508-467B-A68A-6686EF4D56D7}" destId="{1B54A57C-EAF5-414E-8254-9474AA6860EB}" srcOrd="1" destOrd="0" presId="urn:microsoft.com/office/officeart/2005/8/layout/orgChart1"/>
    <dgm:cxn modelId="{318F9EA8-09F5-4537-8F6E-AC7D5C01AAA1}" type="presOf" srcId="{D2116DB2-C4D9-4976-97E5-79D1F75E6442}" destId="{D4BFD2BB-1DCE-4710-86FD-42F9714D0840}" srcOrd="0" destOrd="0" presId="urn:microsoft.com/office/officeart/2005/8/layout/orgChart1"/>
    <dgm:cxn modelId="{2C5075B3-389B-489D-BE07-B058505D2990}" type="presOf" srcId="{A109373A-BF66-449A-94A6-BE77BB02D2C0}" destId="{8DA5C87B-9E4F-4331-8B62-C410CCEC8D13}" srcOrd="0" destOrd="0" presId="urn:microsoft.com/office/officeart/2005/8/layout/orgChart1"/>
    <dgm:cxn modelId="{9F448EB7-694F-4019-94E1-7A522F3906FD}" type="presOf" srcId="{A5DF0588-AA3B-404F-9D4C-BF1437C5652C}" destId="{BFA133D1-E89C-4B62-B0CC-3D2F2507CCFB}" srcOrd="0" destOrd="0" presId="urn:microsoft.com/office/officeart/2005/8/layout/orgChart1"/>
    <dgm:cxn modelId="{1CD9F0B9-6987-4262-A082-8C6058F49387}" type="presOf" srcId="{44EB493A-A52F-4CC2-8F75-5E994EA99DF8}" destId="{F7F99AC7-6C38-4305-B506-1E1F7A2E7C90}" srcOrd="0" destOrd="0" presId="urn:microsoft.com/office/officeart/2005/8/layout/orgChart1"/>
    <dgm:cxn modelId="{529BAACD-E427-4FC8-9B38-279151B20DE6}" srcId="{7228EBDB-6508-467B-A68A-6686EF4D56D7}" destId="{7F465D76-3C73-4167-A19A-B8C3F808BC01}" srcOrd="1" destOrd="0" parTransId="{D2116DB2-C4D9-4976-97E5-79D1F75E6442}" sibTransId="{435426F0-3046-4065-BE4A-B94811D8B19A}"/>
    <dgm:cxn modelId="{3A57FFD5-6E5A-4A62-9DF9-9F210ACF135C}" type="presOf" srcId="{87450075-B975-48E6-AAAF-1AED86EEF32C}" destId="{B714B32E-282D-44DF-9473-D81F74063A45}" srcOrd="0" destOrd="0" presId="urn:microsoft.com/office/officeart/2005/8/layout/orgChart1"/>
    <dgm:cxn modelId="{DCEFACF2-0E70-4ABF-AA20-98685E52FD34}" srcId="{87450075-B975-48E6-AAAF-1AED86EEF32C}" destId="{7228EBDB-6508-467B-A68A-6686EF4D56D7}" srcOrd="0" destOrd="0" parTransId="{43A72A03-619E-4979-A527-CC39CCDC9A8A}" sibTransId="{3DD0AB8C-9C67-4CCC-883C-F6427408370F}"/>
    <dgm:cxn modelId="{A2F674F6-0460-49B8-BC34-B8E93DF33F27}" type="presOf" srcId="{A5DF0588-AA3B-404F-9D4C-BF1437C5652C}" destId="{D6A55F39-5ADF-424E-9AEB-BFE5B50F6A27}" srcOrd="1" destOrd="0" presId="urn:microsoft.com/office/officeart/2005/8/layout/orgChart1"/>
    <dgm:cxn modelId="{F5CB9EFC-07FE-46E7-8AF0-F4FBC05EDC7E}" type="presParOf" srcId="{B714B32E-282D-44DF-9473-D81F74063A45}" destId="{507429B6-A136-42BA-83B5-62C10999BAAA}" srcOrd="0" destOrd="0" presId="urn:microsoft.com/office/officeart/2005/8/layout/orgChart1"/>
    <dgm:cxn modelId="{B81C3C7F-9260-4E47-A7C9-D4EEB1A65078}" type="presParOf" srcId="{507429B6-A136-42BA-83B5-62C10999BAAA}" destId="{D3BEEDBC-9C9D-4B5B-B2E7-2A511739F665}" srcOrd="0" destOrd="0" presId="urn:microsoft.com/office/officeart/2005/8/layout/orgChart1"/>
    <dgm:cxn modelId="{92013F07-2C4A-4CC2-96B1-5E852E998E08}" type="presParOf" srcId="{D3BEEDBC-9C9D-4B5B-B2E7-2A511739F665}" destId="{9219C464-28F4-484E-A651-439EA3A52C11}" srcOrd="0" destOrd="0" presId="urn:microsoft.com/office/officeart/2005/8/layout/orgChart1"/>
    <dgm:cxn modelId="{77741217-109C-4DB3-9E80-B4AA3891D04C}" type="presParOf" srcId="{D3BEEDBC-9C9D-4B5B-B2E7-2A511739F665}" destId="{1B54A57C-EAF5-414E-8254-9474AA6860EB}" srcOrd="1" destOrd="0" presId="urn:microsoft.com/office/officeart/2005/8/layout/orgChart1"/>
    <dgm:cxn modelId="{4E64F60E-727C-4078-AE8D-2105338ACF15}" type="presParOf" srcId="{507429B6-A136-42BA-83B5-62C10999BAAA}" destId="{30E9374B-C635-456E-A1D4-8FB5891CA816}" srcOrd="1" destOrd="0" presId="urn:microsoft.com/office/officeart/2005/8/layout/orgChart1"/>
    <dgm:cxn modelId="{52EAF724-2778-4DB1-8B64-C6A124FA074A}" type="presParOf" srcId="{30E9374B-C635-456E-A1D4-8FB5891CA816}" destId="{B3746315-13DE-4F5D-B020-B761535BA570}" srcOrd="0" destOrd="0" presId="urn:microsoft.com/office/officeart/2005/8/layout/orgChart1"/>
    <dgm:cxn modelId="{B5E0495C-2CCF-48DC-8921-8FE8E4C79272}" type="presParOf" srcId="{30E9374B-C635-456E-A1D4-8FB5891CA816}" destId="{2A4F8EC5-2F98-4739-BD39-C1FCE273B796}" srcOrd="1" destOrd="0" presId="urn:microsoft.com/office/officeart/2005/8/layout/orgChart1"/>
    <dgm:cxn modelId="{DE963825-5CDB-4B4B-BB5F-8C454E620DE3}" type="presParOf" srcId="{2A4F8EC5-2F98-4739-BD39-C1FCE273B796}" destId="{CF2E1F09-B32F-4950-AB16-1B9DF5EA110A}" srcOrd="0" destOrd="0" presId="urn:microsoft.com/office/officeart/2005/8/layout/orgChart1"/>
    <dgm:cxn modelId="{112E7FC3-B859-41EE-87EC-B7809B33DEDB}" type="presParOf" srcId="{CF2E1F09-B32F-4950-AB16-1B9DF5EA110A}" destId="{BFA133D1-E89C-4B62-B0CC-3D2F2507CCFB}" srcOrd="0" destOrd="0" presId="urn:microsoft.com/office/officeart/2005/8/layout/orgChart1"/>
    <dgm:cxn modelId="{56AA10F4-D3E9-43E9-B388-F50BD31FA360}" type="presParOf" srcId="{CF2E1F09-B32F-4950-AB16-1B9DF5EA110A}" destId="{D6A55F39-5ADF-424E-9AEB-BFE5B50F6A27}" srcOrd="1" destOrd="0" presId="urn:microsoft.com/office/officeart/2005/8/layout/orgChart1"/>
    <dgm:cxn modelId="{57E9CB3E-7071-4CDB-A1D0-9EC48AC7169A}" type="presParOf" srcId="{2A4F8EC5-2F98-4739-BD39-C1FCE273B796}" destId="{D50C29CF-EF3E-492A-8346-B9B52AA0CCAA}" srcOrd="1" destOrd="0" presId="urn:microsoft.com/office/officeart/2005/8/layout/orgChart1"/>
    <dgm:cxn modelId="{DE130A1E-4F35-4E7A-BBC9-3EEC3D738DC1}" type="presParOf" srcId="{2A4F8EC5-2F98-4739-BD39-C1FCE273B796}" destId="{7F8EABF9-41CA-46A3-85B4-03F46C1264BD}" srcOrd="2" destOrd="0" presId="urn:microsoft.com/office/officeart/2005/8/layout/orgChart1"/>
    <dgm:cxn modelId="{511B9FE8-8AD9-44C9-93C8-D0C3C71CE5B5}" type="presParOf" srcId="{30E9374B-C635-456E-A1D4-8FB5891CA816}" destId="{D4BFD2BB-1DCE-4710-86FD-42F9714D0840}" srcOrd="2" destOrd="0" presId="urn:microsoft.com/office/officeart/2005/8/layout/orgChart1"/>
    <dgm:cxn modelId="{197F6101-1FC1-494E-A278-A1225EE9924E}" type="presParOf" srcId="{30E9374B-C635-456E-A1D4-8FB5891CA816}" destId="{13617358-214E-44C4-BED5-AE736BBC9A47}" srcOrd="3" destOrd="0" presId="urn:microsoft.com/office/officeart/2005/8/layout/orgChart1"/>
    <dgm:cxn modelId="{39A7E717-A1A7-42ED-81B6-063E2DD6AE8C}" type="presParOf" srcId="{13617358-214E-44C4-BED5-AE736BBC9A47}" destId="{2839F961-D271-4ACB-B28B-3FE672EAD272}" srcOrd="0" destOrd="0" presId="urn:microsoft.com/office/officeart/2005/8/layout/orgChart1"/>
    <dgm:cxn modelId="{875D1FD8-2097-4679-8F91-600299F9446C}" type="presParOf" srcId="{2839F961-D271-4ACB-B28B-3FE672EAD272}" destId="{DD1C83E3-96DE-4472-B5E3-4422737BF493}" srcOrd="0" destOrd="0" presId="urn:microsoft.com/office/officeart/2005/8/layout/orgChart1"/>
    <dgm:cxn modelId="{09FF655C-424E-444F-9DA2-FCD8365449C5}" type="presParOf" srcId="{2839F961-D271-4ACB-B28B-3FE672EAD272}" destId="{60AD1BB3-8ECA-4053-8ED6-ED93F1B89F70}" srcOrd="1" destOrd="0" presId="urn:microsoft.com/office/officeart/2005/8/layout/orgChart1"/>
    <dgm:cxn modelId="{80A5B6F7-CF9E-48AC-9FF4-1A4C67FE17E8}" type="presParOf" srcId="{13617358-214E-44C4-BED5-AE736BBC9A47}" destId="{410F1CFD-E88A-416C-A242-38A0E46C7855}" srcOrd="1" destOrd="0" presId="urn:microsoft.com/office/officeart/2005/8/layout/orgChart1"/>
    <dgm:cxn modelId="{1D604617-C338-4652-B99E-A568599D47C1}" type="presParOf" srcId="{13617358-214E-44C4-BED5-AE736BBC9A47}" destId="{E0FD0638-91F3-466A-8766-A089C9BA7814}" srcOrd="2" destOrd="0" presId="urn:microsoft.com/office/officeart/2005/8/layout/orgChart1"/>
    <dgm:cxn modelId="{029A7697-B242-4121-89C3-3E30790211A6}" type="presParOf" srcId="{30E9374B-C635-456E-A1D4-8FB5891CA816}" destId="{F7F99AC7-6C38-4305-B506-1E1F7A2E7C90}" srcOrd="4" destOrd="0" presId="urn:microsoft.com/office/officeart/2005/8/layout/orgChart1"/>
    <dgm:cxn modelId="{3B161D6A-E517-454D-BC66-9EBFDA575BE0}" type="presParOf" srcId="{30E9374B-C635-456E-A1D4-8FB5891CA816}" destId="{07F651A1-D984-4361-85E8-A2CAC39DB10D}" srcOrd="5" destOrd="0" presId="urn:microsoft.com/office/officeart/2005/8/layout/orgChart1"/>
    <dgm:cxn modelId="{BCAC5D1C-88D2-439B-BC6B-E61A1AE79804}" type="presParOf" srcId="{07F651A1-D984-4361-85E8-A2CAC39DB10D}" destId="{FBE1CE3A-D322-43A9-B369-D645C667F53F}" srcOrd="0" destOrd="0" presId="urn:microsoft.com/office/officeart/2005/8/layout/orgChart1"/>
    <dgm:cxn modelId="{0CC5067D-1672-4D39-B29C-C5ADD0BB2539}" type="presParOf" srcId="{FBE1CE3A-D322-43A9-B369-D645C667F53F}" destId="{8DA5C87B-9E4F-4331-8B62-C410CCEC8D13}" srcOrd="0" destOrd="0" presId="urn:microsoft.com/office/officeart/2005/8/layout/orgChart1"/>
    <dgm:cxn modelId="{643659AC-BF52-4855-BC6C-A0CFC7C7EBE0}" type="presParOf" srcId="{FBE1CE3A-D322-43A9-B369-D645C667F53F}" destId="{B589CD04-5D7E-4D7A-BD71-30E6A6450648}" srcOrd="1" destOrd="0" presId="urn:microsoft.com/office/officeart/2005/8/layout/orgChart1"/>
    <dgm:cxn modelId="{AD4A33BF-41FE-45CE-A1C9-54CC4F0F698C}" type="presParOf" srcId="{07F651A1-D984-4361-85E8-A2CAC39DB10D}" destId="{B02A4374-66FD-4298-8588-A53B8E6D3401}" srcOrd="1" destOrd="0" presId="urn:microsoft.com/office/officeart/2005/8/layout/orgChart1"/>
    <dgm:cxn modelId="{B285D365-E302-481B-8C6D-984F0E55C248}" type="presParOf" srcId="{07F651A1-D984-4361-85E8-A2CAC39DB10D}" destId="{2E827D3E-C78C-4A54-8C30-5DFE2A12C740}" srcOrd="2" destOrd="0" presId="urn:microsoft.com/office/officeart/2005/8/layout/orgChart1"/>
    <dgm:cxn modelId="{89511A31-D6F2-45BA-9CB0-CCBF75F560BC}" type="presParOf" srcId="{507429B6-A136-42BA-83B5-62C10999BAAA}" destId="{74E96071-CF77-40AF-95FD-4A9BF77892C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CAE0BA-2AEB-4FB4-A7DC-D844FEB3411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43C9BF7-1A58-4ABA-A710-6364F38C7A3C}">
      <dgm:prSet phldrT="[Text]" custT="1"/>
      <dgm:spPr/>
      <dgm:t>
        <a:bodyPr/>
        <a:lstStyle/>
        <a:p>
          <a:r>
            <a:rPr lang="en-US" sz="2400" b="1" dirty="0"/>
            <a:t>Conviction-</a:t>
          </a:r>
        </a:p>
        <a:p>
          <a:r>
            <a:rPr lang="en-US" sz="2400" b="1" dirty="0"/>
            <a:t>Based AFs</a:t>
          </a:r>
        </a:p>
      </dgm:t>
    </dgm:pt>
    <dgm:pt modelId="{F4801B1A-32B3-4F44-A472-5B2AD36A6701}" type="parTrans" cxnId="{B850386C-6389-4F26-8261-17F90CDEA647}">
      <dgm:prSet/>
      <dgm:spPr/>
      <dgm:t>
        <a:bodyPr/>
        <a:lstStyle/>
        <a:p>
          <a:endParaRPr lang="en-US"/>
        </a:p>
      </dgm:t>
    </dgm:pt>
    <dgm:pt modelId="{A6AB2233-F479-4ADE-BA19-E68B8F777E97}" type="sibTrans" cxnId="{B850386C-6389-4F26-8261-17F90CDEA647}">
      <dgm:prSet/>
      <dgm:spPr/>
      <dgm:t>
        <a:bodyPr/>
        <a:lstStyle/>
        <a:p>
          <a:endParaRPr lang="en-US"/>
        </a:p>
      </dgm:t>
    </dgm:pt>
    <dgm:pt modelId="{9A3471F0-49FA-44E8-B01D-886217BDB9C9}">
      <dgm:prSet phldrT="[Text]"/>
      <dgm:spPr>
        <a:ln>
          <a:solidFill>
            <a:schemeClr val="accent2"/>
          </a:solidFill>
        </a:ln>
      </dgm:spPr>
      <dgm:t>
        <a:bodyPr/>
        <a:lstStyle/>
        <a:p>
          <a:r>
            <a:rPr lang="en-US" dirty="0"/>
            <a:t>Conviction of Specified Offense</a:t>
          </a:r>
        </a:p>
      </dgm:t>
    </dgm:pt>
    <dgm:pt modelId="{7EEF4493-41BB-4652-856A-2DC59BB58E3F}" type="parTrans" cxnId="{C1A43DAC-EA25-4C6D-9ACF-DBEF91834E28}">
      <dgm:prSet/>
      <dgm:spPr/>
      <dgm:t>
        <a:bodyPr/>
        <a:lstStyle/>
        <a:p>
          <a:endParaRPr lang="en-US"/>
        </a:p>
      </dgm:t>
    </dgm:pt>
    <dgm:pt modelId="{52594987-88D2-435B-99A9-87E40A5A4720}" type="sibTrans" cxnId="{C1A43DAC-EA25-4C6D-9ACF-DBEF91834E28}">
      <dgm:prSet/>
      <dgm:spPr/>
      <dgm:t>
        <a:bodyPr/>
        <a:lstStyle/>
        <a:p>
          <a:endParaRPr lang="en-US"/>
        </a:p>
      </dgm:t>
    </dgm:pt>
    <dgm:pt modelId="{BF5C9F5A-3059-4428-89B8-81F67842986E}">
      <dgm:prSet phldrT="[Text]" custT="1"/>
      <dgm:spPr/>
      <dgm:t>
        <a:bodyPr/>
        <a:lstStyle/>
        <a:p>
          <a:r>
            <a:rPr lang="en-US" sz="2400" b="1" dirty="0"/>
            <a:t>Sentence-Based AFs</a:t>
          </a:r>
        </a:p>
      </dgm:t>
    </dgm:pt>
    <dgm:pt modelId="{70D904AF-84A7-4F48-AE7B-D0CBB52F5455}" type="parTrans" cxnId="{BD1B39D7-9709-49E2-AE47-74ABF5CC1DDA}">
      <dgm:prSet/>
      <dgm:spPr/>
      <dgm:t>
        <a:bodyPr/>
        <a:lstStyle/>
        <a:p>
          <a:endParaRPr lang="en-US"/>
        </a:p>
      </dgm:t>
    </dgm:pt>
    <dgm:pt modelId="{D0BD4A84-14C9-4CA7-A649-1E6EE9B29BBA}" type="sibTrans" cxnId="{BD1B39D7-9709-49E2-AE47-74ABF5CC1DDA}">
      <dgm:prSet/>
      <dgm:spPr/>
      <dgm:t>
        <a:bodyPr/>
        <a:lstStyle/>
        <a:p>
          <a:endParaRPr lang="en-US"/>
        </a:p>
      </dgm:t>
    </dgm:pt>
    <dgm:pt modelId="{DF5FCE31-07E7-4A30-B763-93190ED139C9}">
      <dgm:prSet phldrT="[Text]"/>
      <dgm:spPr>
        <a:ln>
          <a:solidFill>
            <a:schemeClr val="accent2"/>
          </a:solidFill>
        </a:ln>
      </dgm:spPr>
      <dgm:t>
        <a:bodyPr/>
        <a:lstStyle/>
        <a:p>
          <a:r>
            <a:rPr lang="en-US" dirty="0"/>
            <a:t>Conviction of Specified Offense </a:t>
          </a:r>
        </a:p>
        <a:p>
          <a:r>
            <a:rPr lang="en-US" dirty="0"/>
            <a:t>&amp;</a:t>
          </a:r>
        </a:p>
        <a:p>
          <a:r>
            <a:rPr lang="en-US" dirty="0"/>
            <a:t>Sentence of 1+ Yr </a:t>
          </a:r>
        </a:p>
        <a:p>
          <a:r>
            <a:rPr lang="en-US" dirty="0"/>
            <a:t>(now or VOP)</a:t>
          </a:r>
        </a:p>
      </dgm:t>
    </dgm:pt>
    <dgm:pt modelId="{03C05285-9BB7-49CA-8B49-77CE6F35C2FF}" type="parTrans" cxnId="{77692184-D3F1-424A-A9F2-24D466C6696F}">
      <dgm:prSet/>
      <dgm:spPr/>
      <dgm:t>
        <a:bodyPr/>
        <a:lstStyle/>
        <a:p>
          <a:endParaRPr lang="en-US"/>
        </a:p>
      </dgm:t>
    </dgm:pt>
    <dgm:pt modelId="{8F3A6CBC-B7E5-460A-A7C2-40D6F401FD01}" type="sibTrans" cxnId="{77692184-D3F1-424A-A9F2-24D466C6696F}">
      <dgm:prSet/>
      <dgm:spPr/>
      <dgm:t>
        <a:bodyPr/>
        <a:lstStyle/>
        <a:p>
          <a:endParaRPr lang="en-US"/>
        </a:p>
      </dgm:t>
    </dgm:pt>
    <dgm:pt modelId="{89AB44A2-4D3F-41D9-B6D7-204BEFAB7835}">
      <dgm:prSet phldrT="[Text]" custT="1"/>
      <dgm:spPr/>
      <dgm:t>
        <a:bodyPr/>
        <a:lstStyle/>
        <a:p>
          <a:r>
            <a:rPr lang="en-US" sz="2400" b="1" dirty="0"/>
            <a:t>Circumstance-Specific AFs</a:t>
          </a:r>
        </a:p>
      </dgm:t>
    </dgm:pt>
    <dgm:pt modelId="{9FC6C473-C85B-4B57-92A7-4B55C3110CA0}" type="parTrans" cxnId="{55174553-79AF-4D75-B397-28271DA236A7}">
      <dgm:prSet/>
      <dgm:spPr/>
      <dgm:t>
        <a:bodyPr/>
        <a:lstStyle/>
        <a:p>
          <a:endParaRPr lang="en-US"/>
        </a:p>
      </dgm:t>
    </dgm:pt>
    <dgm:pt modelId="{66A64152-FE7E-4FFE-9F6A-38EE9D585150}" type="sibTrans" cxnId="{55174553-79AF-4D75-B397-28271DA236A7}">
      <dgm:prSet/>
      <dgm:spPr/>
      <dgm:t>
        <a:bodyPr/>
        <a:lstStyle/>
        <a:p>
          <a:endParaRPr lang="en-US"/>
        </a:p>
      </dgm:t>
    </dgm:pt>
    <dgm:pt modelId="{C287A86C-666C-4BE2-87C6-2428D0188B9E}">
      <dgm:prSet phldrT="[Text]"/>
      <dgm:spPr>
        <a:ln>
          <a:solidFill>
            <a:schemeClr val="accent2"/>
          </a:solidFill>
        </a:ln>
      </dgm:spPr>
      <dgm:t>
        <a:bodyPr/>
        <a:lstStyle/>
        <a:p>
          <a:r>
            <a:rPr lang="en-US" dirty="0"/>
            <a:t>Conviction of Specified Offense </a:t>
          </a:r>
        </a:p>
        <a:p>
          <a:r>
            <a:rPr lang="en-US" dirty="0"/>
            <a:t>&amp;</a:t>
          </a:r>
        </a:p>
        <a:p>
          <a:r>
            <a:rPr lang="en-US" dirty="0"/>
            <a:t> Other Factor     (e.g. &gt; $10k loss of victim)</a:t>
          </a:r>
        </a:p>
      </dgm:t>
    </dgm:pt>
    <dgm:pt modelId="{22ECD8D6-98CA-4D6F-A01D-C1E09FA6ADC3}" type="parTrans" cxnId="{31E545D3-018A-473F-B0E0-B1E495E738D0}">
      <dgm:prSet/>
      <dgm:spPr/>
      <dgm:t>
        <a:bodyPr/>
        <a:lstStyle/>
        <a:p>
          <a:endParaRPr lang="en-US"/>
        </a:p>
      </dgm:t>
    </dgm:pt>
    <dgm:pt modelId="{F857DDC7-6172-4E39-81FF-532425C0E967}" type="sibTrans" cxnId="{31E545D3-018A-473F-B0E0-B1E495E738D0}">
      <dgm:prSet/>
      <dgm:spPr/>
      <dgm:t>
        <a:bodyPr/>
        <a:lstStyle/>
        <a:p>
          <a:endParaRPr lang="en-US"/>
        </a:p>
      </dgm:t>
    </dgm:pt>
    <dgm:pt modelId="{D73A822E-7AC8-4D61-AC69-106EBC1F5AE5}" type="pres">
      <dgm:prSet presAssocID="{1BCAE0BA-2AEB-4FB4-A7DC-D844FEB34112}" presName="theList" presStyleCnt="0">
        <dgm:presLayoutVars>
          <dgm:dir/>
          <dgm:animLvl val="lvl"/>
          <dgm:resizeHandles val="exact"/>
        </dgm:presLayoutVars>
      </dgm:prSet>
      <dgm:spPr/>
    </dgm:pt>
    <dgm:pt modelId="{3670765E-202A-4871-84D4-4E5C9CDA5A48}" type="pres">
      <dgm:prSet presAssocID="{543C9BF7-1A58-4ABA-A710-6364F38C7A3C}" presName="compNode" presStyleCnt="0"/>
      <dgm:spPr/>
    </dgm:pt>
    <dgm:pt modelId="{60AE2A6D-2BBE-4F31-AA04-6BD31694F14A}" type="pres">
      <dgm:prSet presAssocID="{543C9BF7-1A58-4ABA-A710-6364F38C7A3C}" presName="aNode" presStyleLbl="bgShp" presStyleIdx="0" presStyleCnt="3" custLinFactX="-71499" custLinFactNeighborX="-100000" custLinFactNeighborY="1570"/>
      <dgm:spPr/>
    </dgm:pt>
    <dgm:pt modelId="{BBBC21A8-97B7-47AB-A2F2-8B4D68D744F8}" type="pres">
      <dgm:prSet presAssocID="{543C9BF7-1A58-4ABA-A710-6364F38C7A3C}" presName="textNode" presStyleLbl="bgShp" presStyleIdx="0" presStyleCnt="3"/>
      <dgm:spPr/>
    </dgm:pt>
    <dgm:pt modelId="{8D5A69E3-5074-48EA-AC0F-BD7D4035B1CD}" type="pres">
      <dgm:prSet presAssocID="{543C9BF7-1A58-4ABA-A710-6364F38C7A3C}" presName="compChildNode" presStyleCnt="0"/>
      <dgm:spPr/>
    </dgm:pt>
    <dgm:pt modelId="{85E65B21-B8A1-4A54-8E7D-61544B2ADE14}" type="pres">
      <dgm:prSet presAssocID="{543C9BF7-1A58-4ABA-A710-6364F38C7A3C}" presName="theInnerList" presStyleCnt="0"/>
      <dgm:spPr/>
    </dgm:pt>
    <dgm:pt modelId="{844097A6-8DFC-47B4-B814-2E04342F4E8C}" type="pres">
      <dgm:prSet presAssocID="{9A3471F0-49FA-44E8-B01D-886217BDB9C9}" presName="childNode" presStyleLbl="node1" presStyleIdx="0" presStyleCnt="3">
        <dgm:presLayoutVars>
          <dgm:bulletEnabled val="1"/>
        </dgm:presLayoutVars>
      </dgm:prSet>
      <dgm:spPr/>
    </dgm:pt>
    <dgm:pt modelId="{AC30818C-630F-4B38-9315-4453B6C55AC6}" type="pres">
      <dgm:prSet presAssocID="{543C9BF7-1A58-4ABA-A710-6364F38C7A3C}" presName="aSpace" presStyleCnt="0"/>
      <dgm:spPr/>
    </dgm:pt>
    <dgm:pt modelId="{68F94EB4-A61F-4647-BB9E-556889791C2F}" type="pres">
      <dgm:prSet presAssocID="{BF5C9F5A-3059-4428-89B8-81F67842986E}" presName="compNode" presStyleCnt="0"/>
      <dgm:spPr/>
    </dgm:pt>
    <dgm:pt modelId="{F5B95A83-F612-4DB5-9B99-B4C37D1E6EAD}" type="pres">
      <dgm:prSet presAssocID="{BF5C9F5A-3059-4428-89B8-81F67842986E}" presName="aNode" presStyleLbl="bgShp" presStyleIdx="1" presStyleCnt="3"/>
      <dgm:spPr/>
    </dgm:pt>
    <dgm:pt modelId="{5650CA6E-9AAB-44EB-A406-7F5963F15EF3}" type="pres">
      <dgm:prSet presAssocID="{BF5C9F5A-3059-4428-89B8-81F67842986E}" presName="textNode" presStyleLbl="bgShp" presStyleIdx="1" presStyleCnt="3"/>
      <dgm:spPr/>
    </dgm:pt>
    <dgm:pt modelId="{14E158D6-86F1-4C79-AC87-081317B1078C}" type="pres">
      <dgm:prSet presAssocID="{BF5C9F5A-3059-4428-89B8-81F67842986E}" presName="compChildNode" presStyleCnt="0"/>
      <dgm:spPr/>
    </dgm:pt>
    <dgm:pt modelId="{FD42F713-D0CE-47FA-A705-76E890F03547}" type="pres">
      <dgm:prSet presAssocID="{BF5C9F5A-3059-4428-89B8-81F67842986E}" presName="theInnerList" presStyleCnt="0"/>
      <dgm:spPr/>
    </dgm:pt>
    <dgm:pt modelId="{C0C89365-9F23-4B9C-9104-A23061619F1F}" type="pres">
      <dgm:prSet presAssocID="{DF5FCE31-07E7-4A30-B763-93190ED139C9}" presName="childNode" presStyleLbl="node1" presStyleIdx="1" presStyleCnt="3">
        <dgm:presLayoutVars>
          <dgm:bulletEnabled val="1"/>
        </dgm:presLayoutVars>
      </dgm:prSet>
      <dgm:spPr/>
    </dgm:pt>
    <dgm:pt modelId="{8F9F3EBB-7C4D-4ADA-A974-66FB4792A417}" type="pres">
      <dgm:prSet presAssocID="{BF5C9F5A-3059-4428-89B8-81F67842986E}" presName="aSpace" presStyleCnt="0"/>
      <dgm:spPr/>
    </dgm:pt>
    <dgm:pt modelId="{9F7A325A-69C8-49FC-9F57-B492B5C99FA0}" type="pres">
      <dgm:prSet presAssocID="{89AB44A2-4D3F-41D9-B6D7-204BEFAB7835}" presName="compNode" presStyleCnt="0"/>
      <dgm:spPr/>
    </dgm:pt>
    <dgm:pt modelId="{E1E0CD89-B50E-4F6F-9B63-5FA4B7EFBD77}" type="pres">
      <dgm:prSet presAssocID="{89AB44A2-4D3F-41D9-B6D7-204BEFAB7835}" presName="aNode" presStyleLbl="bgShp" presStyleIdx="2" presStyleCnt="3" custLinFactNeighborX="29092" custLinFactNeighborY="-7820"/>
      <dgm:spPr/>
    </dgm:pt>
    <dgm:pt modelId="{636220CF-CB67-41D1-814F-86490F86F0C8}" type="pres">
      <dgm:prSet presAssocID="{89AB44A2-4D3F-41D9-B6D7-204BEFAB7835}" presName="textNode" presStyleLbl="bgShp" presStyleIdx="2" presStyleCnt="3"/>
      <dgm:spPr/>
    </dgm:pt>
    <dgm:pt modelId="{C1406B4E-3716-47FE-82A4-DBDC8B1858B7}" type="pres">
      <dgm:prSet presAssocID="{89AB44A2-4D3F-41D9-B6D7-204BEFAB7835}" presName="compChildNode" presStyleCnt="0"/>
      <dgm:spPr/>
    </dgm:pt>
    <dgm:pt modelId="{D3DB71DC-DE17-4656-AD09-951B05F479C8}" type="pres">
      <dgm:prSet presAssocID="{89AB44A2-4D3F-41D9-B6D7-204BEFAB7835}" presName="theInnerList" presStyleCnt="0"/>
      <dgm:spPr/>
    </dgm:pt>
    <dgm:pt modelId="{8BCE8B7D-44CD-4F79-A37A-8DF87B229B8E}" type="pres">
      <dgm:prSet presAssocID="{C287A86C-666C-4BE2-87C6-2428D0188B9E}" presName="childNode" presStyleLbl="node1" presStyleIdx="2" presStyleCnt="3">
        <dgm:presLayoutVars>
          <dgm:bulletEnabled val="1"/>
        </dgm:presLayoutVars>
      </dgm:prSet>
      <dgm:spPr/>
    </dgm:pt>
  </dgm:ptLst>
  <dgm:cxnLst>
    <dgm:cxn modelId="{AF8A1031-D272-4476-BE9C-7D41C72E286F}" type="presOf" srcId="{1BCAE0BA-2AEB-4FB4-A7DC-D844FEB34112}" destId="{D73A822E-7AC8-4D61-AC69-106EBC1F5AE5}" srcOrd="0" destOrd="0" presId="urn:microsoft.com/office/officeart/2005/8/layout/lProcess2"/>
    <dgm:cxn modelId="{E9949736-89B6-4E4C-A5C0-DE7A643BB857}" type="presOf" srcId="{BF5C9F5A-3059-4428-89B8-81F67842986E}" destId="{F5B95A83-F612-4DB5-9B99-B4C37D1E6EAD}" srcOrd="0" destOrd="0" presId="urn:microsoft.com/office/officeart/2005/8/layout/lProcess2"/>
    <dgm:cxn modelId="{268E4839-AF2F-4C64-AC77-8FE1C7050C8E}" type="presOf" srcId="{543C9BF7-1A58-4ABA-A710-6364F38C7A3C}" destId="{BBBC21A8-97B7-47AB-A2F2-8B4D68D744F8}" srcOrd="1" destOrd="0" presId="urn:microsoft.com/office/officeart/2005/8/layout/lProcess2"/>
    <dgm:cxn modelId="{B850386C-6389-4F26-8261-17F90CDEA647}" srcId="{1BCAE0BA-2AEB-4FB4-A7DC-D844FEB34112}" destId="{543C9BF7-1A58-4ABA-A710-6364F38C7A3C}" srcOrd="0" destOrd="0" parTransId="{F4801B1A-32B3-4F44-A472-5B2AD36A6701}" sibTransId="{A6AB2233-F479-4ADE-BA19-E68B8F777E97}"/>
    <dgm:cxn modelId="{5005F56C-BF03-4B1F-B1FF-9016089B303A}" type="presOf" srcId="{BF5C9F5A-3059-4428-89B8-81F67842986E}" destId="{5650CA6E-9AAB-44EB-A406-7F5963F15EF3}" srcOrd="1" destOrd="0" presId="urn:microsoft.com/office/officeart/2005/8/layout/lProcess2"/>
    <dgm:cxn modelId="{990CF56D-113B-4FAE-81B3-B10FC5DF5791}" type="presOf" srcId="{9A3471F0-49FA-44E8-B01D-886217BDB9C9}" destId="{844097A6-8DFC-47B4-B814-2E04342F4E8C}" srcOrd="0" destOrd="0" presId="urn:microsoft.com/office/officeart/2005/8/layout/lProcess2"/>
    <dgm:cxn modelId="{55174553-79AF-4D75-B397-28271DA236A7}" srcId="{1BCAE0BA-2AEB-4FB4-A7DC-D844FEB34112}" destId="{89AB44A2-4D3F-41D9-B6D7-204BEFAB7835}" srcOrd="2" destOrd="0" parTransId="{9FC6C473-C85B-4B57-92A7-4B55C3110CA0}" sibTransId="{66A64152-FE7E-4FFE-9F6A-38EE9D585150}"/>
    <dgm:cxn modelId="{89E11954-E032-40A4-AACA-9A81D7707DFD}" type="presOf" srcId="{DF5FCE31-07E7-4A30-B763-93190ED139C9}" destId="{C0C89365-9F23-4B9C-9104-A23061619F1F}" srcOrd="0" destOrd="0" presId="urn:microsoft.com/office/officeart/2005/8/layout/lProcess2"/>
    <dgm:cxn modelId="{77692184-D3F1-424A-A9F2-24D466C6696F}" srcId="{BF5C9F5A-3059-4428-89B8-81F67842986E}" destId="{DF5FCE31-07E7-4A30-B763-93190ED139C9}" srcOrd="0" destOrd="0" parTransId="{03C05285-9BB7-49CA-8B49-77CE6F35C2FF}" sibTransId="{8F3A6CBC-B7E5-460A-A7C2-40D6F401FD01}"/>
    <dgm:cxn modelId="{27B1DB97-2D52-48FF-AF2B-39ADC431C726}" type="presOf" srcId="{C287A86C-666C-4BE2-87C6-2428D0188B9E}" destId="{8BCE8B7D-44CD-4F79-A37A-8DF87B229B8E}" srcOrd="0" destOrd="0" presId="urn:microsoft.com/office/officeart/2005/8/layout/lProcess2"/>
    <dgm:cxn modelId="{C1A43DAC-EA25-4C6D-9ACF-DBEF91834E28}" srcId="{543C9BF7-1A58-4ABA-A710-6364F38C7A3C}" destId="{9A3471F0-49FA-44E8-B01D-886217BDB9C9}" srcOrd="0" destOrd="0" parTransId="{7EEF4493-41BB-4652-856A-2DC59BB58E3F}" sibTransId="{52594987-88D2-435B-99A9-87E40A5A4720}"/>
    <dgm:cxn modelId="{31E545D3-018A-473F-B0E0-B1E495E738D0}" srcId="{89AB44A2-4D3F-41D9-B6D7-204BEFAB7835}" destId="{C287A86C-666C-4BE2-87C6-2428D0188B9E}" srcOrd="0" destOrd="0" parTransId="{22ECD8D6-98CA-4D6F-A01D-C1E09FA6ADC3}" sibTransId="{F857DDC7-6172-4E39-81FF-532425C0E967}"/>
    <dgm:cxn modelId="{BD1B39D7-9709-49E2-AE47-74ABF5CC1DDA}" srcId="{1BCAE0BA-2AEB-4FB4-A7DC-D844FEB34112}" destId="{BF5C9F5A-3059-4428-89B8-81F67842986E}" srcOrd="1" destOrd="0" parTransId="{70D904AF-84A7-4F48-AE7B-D0CBB52F5455}" sibTransId="{D0BD4A84-14C9-4CA7-A649-1E6EE9B29BBA}"/>
    <dgm:cxn modelId="{F9CEFFDF-245F-44B9-8F82-CCA67760078E}" type="presOf" srcId="{89AB44A2-4D3F-41D9-B6D7-204BEFAB7835}" destId="{636220CF-CB67-41D1-814F-86490F86F0C8}" srcOrd="1" destOrd="0" presId="urn:microsoft.com/office/officeart/2005/8/layout/lProcess2"/>
    <dgm:cxn modelId="{F6F5E6E6-339E-45DC-8E1B-D33BB5DAFB26}" type="presOf" srcId="{543C9BF7-1A58-4ABA-A710-6364F38C7A3C}" destId="{60AE2A6D-2BBE-4F31-AA04-6BD31694F14A}" srcOrd="0" destOrd="0" presId="urn:microsoft.com/office/officeart/2005/8/layout/lProcess2"/>
    <dgm:cxn modelId="{F84264E8-8E5E-4164-A752-BCD01E165BF0}" type="presOf" srcId="{89AB44A2-4D3F-41D9-B6D7-204BEFAB7835}" destId="{E1E0CD89-B50E-4F6F-9B63-5FA4B7EFBD77}" srcOrd="0" destOrd="0" presId="urn:microsoft.com/office/officeart/2005/8/layout/lProcess2"/>
    <dgm:cxn modelId="{3A131B92-63D5-46AE-95E3-C77A3225A4A2}" type="presParOf" srcId="{D73A822E-7AC8-4D61-AC69-106EBC1F5AE5}" destId="{3670765E-202A-4871-84D4-4E5C9CDA5A48}" srcOrd="0" destOrd="0" presId="urn:microsoft.com/office/officeart/2005/8/layout/lProcess2"/>
    <dgm:cxn modelId="{AB3FC121-4F69-49FB-99AF-C9AFB2CF1BA4}" type="presParOf" srcId="{3670765E-202A-4871-84D4-4E5C9CDA5A48}" destId="{60AE2A6D-2BBE-4F31-AA04-6BD31694F14A}" srcOrd="0" destOrd="0" presId="urn:microsoft.com/office/officeart/2005/8/layout/lProcess2"/>
    <dgm:cxn modelId="{DFC141A0-5402-439C-A771-11F2D3368062}" type="presParOf" srcId="{3670765E-202A-4871-84D4-4E5C9CDA5A48}" destId="{BBBC21A8-97B7-47AB-A2F2-8B4D68D744F8}" srcOrd="1" destOrd="0" presId="urn:microsoft.com/office/officeart/2005/8/layout/lProcess2"/>
    <dgm:cxn modelId="{3A651624-759F-4801-B87C-181BF370225F}" type="presParOf" srcId="{3670765E-202A-4871-84D4-4E5C9CDA5A48}" destId="{8D5A69E3-5074-48EA-AC0F-BD7D4035B1CD}" srcOrd="2" destOrd="0" presId="urn:microsoft.com/office/officeart/2005/8/layout/lProcess2"/>
    <dgm:cxn modelId="{1BDB55C0-1ABA-4A4F-B954-A316F03CD8D2}" type="presParOf" srcId="{8D5A69E3-5074-48EA-AC0F-BD7D4035B1CD}" destId="{85E65B21-B8A1-4A54-8E7D-61544B2ADE14}" srcOrd="0" destOrd="0" presId="urn:microsoft.com/office/officeart/2005/8/layout/lProcess2"/>
    <dgm:cxn modelId="{6A85CC4F-EEF1-4D4A-B34D-C2184F390962}" type="presParOf" srcId="{85E65B21-B8A1-4A54-8E7D-61544B2ADE14}" destId="{844097A6-8DFC-47B4-B814-2E04342F4E8C}" srcOrd="0" destOrd="0" presId="urn:microsoft.com/office/officeart/2005/8/layout/lProcess2"/>
    <dgm:cxn modelId="{050DFE60-0052-429C-840A-1DE2974F5799}" type="presParOf" srcId="{D73A822E-7AC8-4D61-AC69-106EBC1F5AE5}" destId="{AC30818C-630F-4B38-9315-4453B6C55AC6}" srcOrd="1" destOrd="0" presId="urn:microsoft.com/office/officeart/2005/8/layout/lProcess2"/>
    <dgm:cxn modelId="{B4035905-7EA0-42DA-B9A6-10E2CC3F8E43}" type="presParOf" srcId="{D73A822E-7AC8-4D61-AC69-106EBC1F5AE5}" destId="{68F94EB4-A61F-4647-BB9E-556889791C2F}" srcOrd="2" destOrd="0" presId="urn:microsoft.com/office/officeart/2005/8/layout/lProcess2"/>
    <dgm:cxn modelId="{1D67D6B5-40A3-419E-9124-34DD0D25B063}" type="presParOf" srcId="{68F94EB4-A61F-4647-BB9E-556889791C2F}" destId="{F5B95A83-F612-4DB5-9B99-B4C37D1E6EAD}" srcOrd="0" destOrd="0" presId="urn:microsoft.com/office/officeart/2005/8/layout/lProcess2"/>
    <dgm:cxn modelId="{77F26629-14F2-4A97-BB2C-DD440A278AB3}" type="presParOf" srcId="{68F94EB4-A61F-4647-BB9E-556889791C2F}" destId="{5650CA6E-9AAB-44EB-A406-7F5963F15EF3}" srcOrd="1" destOrd="0" presId="urn:microsoft.com/office/officeart/2005/8/layout/lProcess2"/>
    <dgm:cxn modelId="{7F81D001-0F46-4433-8628-32804BB06C4D}" type="presParOf" srcId="{68F94EB4-A61F-4647-BB9E-556889791C2F}" destId="{14E158D6-86F1-4C79-AC87-081317B1078C}" srcOrd="2" destOrd="0" presId="urn:microsoft.com/office/officeart/2005/8/layout/lProcess2"/>
    <dgm:cxn modelId="{EE98A4B1-79A7-45C0-A0AD-9C0416835BA5}" type="presParOf" srcId="{14E158D6-86F1-4C79-AC87-081317B1078C}" destId="{FD42F713-D0CE-47FA-A705-76E890F03547}" srcOrd="0" destOrd="0" presId="urn:microsoft.com/office/officeart/2005/8/layout/lProcess2"/>
    <dgm:cxn modelId="{E4112373-6FF6-4BA6-B3BE-96F0789C9399}" type="presParOf" srcId="{FD42F713-D0CE-47FA-A705-76E890F03547}" destId="{C0C89365-9F23-4B9C-9104-A23061619F1F}" srcOrd="0" destOrd="0" presId="urn:microsoft.com/office/officeart/2005/8/layout/lProcess2"/>
    <dgm:cxn modelId="{9161363B-CD86-408D-BFF5-22350A91CB00}" type="presParOf" srcId="{D73A822E-7AC8-4D61-AC69-106EBC1F5AE5}" destId="{8F9F3EBB-7C4D-4ADA-A974-66FB4792A417}" srcOrd="3" destOrd="0" presId="urn:microsoft.com/office/officeart/2005/8/layout/lProcess2"/>
    <dgm:cxn modelId="{B2BE64FE-C6E9-491D-A065-648E8B3DDA47}" type="presParOf" srcId="{D73A822E-7AC8-4D61-AC69-106EBC1F5AE5}" destId="{9F7A325A-69C8-49FC-9F57-B492B5C99FA0}" srcOrd="4" destOrd="0" presId="urn:microsoft.com/office/officeart/2005/8/layout/lProcess2"/>
    <dgm:cxn modelId="{97FA611A-A1D2-4DDC-A901-CC74CBCDFE07}" type="presParOf" srcId="{9F7A325A-69C8-49FC-9F57-B492B5C99FA0}" destId="{E1E0CD89-B50E-4F6F-9B63-5FA4B7EFBD77}" srcOrd="0" destOrd="0" presId="urn:microsoft.com/office/officeart/2005/8/layout/lProcess2"/>
    <dgm:cxn modelId="{92B8199F-EBEE-4E45-8B24-138E9A720B04}" type="presParOf" srcId="{9F7A325A-69C8-49FC-9F57-B492B5C99FA0}" destId="{636220CF-CB67-41D1-814F-86490F86F0C8}" srcOrd="1" destOrd="0" presId="urn:microsoft.com/office/officeart/2005/8/layout/lProcess2"/>
    <dgm:cxn modelId="{A987779E-D07E-4D48-9A2D-5C7CC55D7B43}" type="presParOf" srcId="{9F7A325A-69C8-49FC-9F57-B492B5C99FA0}" destId="{C1406B4E-3716-47FE-82A4-DBDC8B1858B7}" srcOrd="2" destOrd="0" presId="urn:microsoft.com/office/officeart/2005/8/layout/lProcess2"/>
    <dgm:cxn modelId="{9A2F648D-3834-4BD8-A8F3-7ED550856CCE}" type="presParOf" srcId="{C1406B4E-3716-47FE-82A4-DBDC8B1858B7}" destId="{D3DB71DC-DE17-4656-AD09-951B05F479C8}" srcOrd="0" destOrd="0" presId="urn:microsoft.com/office/officeart/2005/8/layout/lProcess2"/>
    <dgm:cxn modelId="{A381BE95-071F-4297-AE70-BCA678AD66BB}" type="presParOf" srcId="{D3DB71DC-DE17-4656-AD09-951B05F479C8}" destId="{8BCE8B7D-44CD-4F79-A37A-8DF87B229B8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41F85-08B9-47FC-B095-BAD24DFC24C0}">
      <dsp:nvSpPr>
        <dsp:cNvPr id="0" name=""/>
        <dsp:cNvSpPr/>
      </dsp:nvSpPr>
      <dsp:spPr>
        <a:xfrm>
          <a:off x="3291839" y="1692"/>
          <a:ext cx="4937760" cy="91659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b="1" u="sng" kern="1200" dirty="0"/>
            <a:t>Admitted</a:t>
          </a:r>
          <a:r>
            <a:rPr lang="en-US" sz="1900" kern="1200" dirty="0"/>
            <a:t> to the U.S. as a green card holder</a:t>
          </a:r>
        </a:p>
        <a:p>
          <a:pPr marL="171450" lvl="1" indent="-171450" algn="l" defTabSz="844550">
            <a:lnSpc>
              <a:spcPct val="90000"/>
            </a:lnSpc>
            <a:spcBef>
              <a:spcPct val="0"/>
            </a:spcBef>
            <a:spcAft>
              <a:spcPct val="15000"/>
            </a:spcAft>
            <a:buChar char="•"/>
          </a:pPr>
          <a:endParaRPr lang="en-US" sz="1900" kern="1200" dirty="0"/>
        </a:p>
      </dsp:txBody>
      <dsp:txXfrm>
        <a:off x="3291839" y="116266"/>
        <a:ext cx="4594037" cy="687447"/>
      </dsp:txXfrm>
    </dsp:sp>
    <dsp:sp modelId="{F7BD0FA8-1D70-46B7-8ECD-64BE2B1A3B2D}">
      <dsp:nvSpPr>
        <dsp:cNvPr id="0" name=""/>
        <dsp:cNvSpPr/>
      </dsp:nvSpPr>
      <dsp:spPr>
        <a:xfrm>
          <a:off x="0" y="1692"/>
          <a:ext cx="3291840" cy="9165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Lawful Permanent Resident</a:t>
          </a:r>
        </a:p>
      </dsp:txBody>
      <dsp:txXfrm>
        <a:off x="44744" y="46436"/>
        <a:ext cx="3202352" cy="827107"/>
      </dsp:txXfrm>
    </dsp:sp>
    <dsp:sp modelId="{EE97B875-D635-4200-B1DB-908D54E2D3CE}">
      <dsp:nvSpPr>
        <dsp:cNvPr id="0" name=""/>
        <dsp:cNvSpPr/>
      </dsp:nvSpPr>
      <dsp:spPr>
        <a:xfrm>
          <a:off x="3291839" y="971175"/>
          <a:ext cx="4937760" cy="91659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Granted refugee status outside of the U.S. or asylum status from within the U.S.</a:t>
          </a:r>
        </a:p>
      </dsp:txBody>
      <dsp:txXfrm>
        <a:off x="3291839" y="1085749"/>
        <a:ext cx="4594037" cy="687447"/>
      </dsp:txXfrm>
    </dsp:sp>
    <dsp:sp modelId="{5BBFD423-B4DF-4585-97C4-F82A4FCCCFE9}">
      <dsp:nvSpPr>
        <dsp:cNvPr id="0" name=""/>
        <dsp:cNvSpPr/>
      </dsp:nvSpPr>
      <dsp:spPr>
        <a:xfrm>
          <a:off x="0" y="1009947"/>
          <a:ext cx="3291840" cy="9165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Refugee or Asylee</a:t>
          </a:r>
        </a:p>
      </dsp:txBody>
      <dsp:txXfrm>
        <a:off x="44744" y="1054691"/>
        <a:ext cx="3202352" cy="827107"/>
      </dsp:txXfrm>
    </dsp:sp>
    <dsp:sp modelId="{79A91D69-E319-4114-815F-B435CDC14184}">
      <dsp:nvSpPr>
        <dsp:cNvPr id="0" name=""/>
        <dsp:cNvSpPr/>
      </dsp:nvSpPr>
      <dsp:spPr>
        <a:xfrm>
          <a:off x="3291839" y="1981199"/>
          <a:ext cx="4937760" cy="91659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b="1" u="sng" kern="1200" dirty="0"/>
            <a:t>Admitted</a:t>
          </a:r>
          <a:r>
            <a:rPr lang="en-US" sz="1900" kern="1200" dirty="0"/>
            <a:t> to the U.S. on a temporary basis </a:t>
          </a:r>
        </a:p>
        <a:p>
          <a:pPr marL="171450" lvl="1" indent="-171450" algn="l" defTabSz="844550">
            <a:lnSpc>
              <a:spcPct val="90000"/>
            </a:lnSpc>
            <a:spcBef>
              <a:spcPct val="0"/>
            </a:spcBef>
            <a:spcAft>
              <a:spcPct val="15000"/>
            </a:spcAft>
            <a:buChar char="•"/>
          </a:pPr>
          <a:r>
            <a:rPr lang="en-US" sz="1900" kern="1200" dirty="0"/>
            <a:t>(i.e., to visit, attend school, work, etc.)</a:t>
          </a:r>
        </a:p>
      </dsp:txBody>
      <dsp:txXfrm>
        <a:off x="3291839" y="2095773"/>
        <a:ext cx="4594037" cy="687447"/>
      </dsp:txXfrm>
    </dsp:sp>
    <dsp:sp modelId="{2DBEAE84-4482-4473-8EFD-50A5B18701B8}">
      <dsp:nvSpPr>
        <dsp:cNvPr id="0" name=""/>
        <dsp:cNvSpPr/>
      </dsp:nvSpPr>
      <dsp:spPr>
        <a:xfrm>
          <a:off x="0" y="2018202"/>
          <a:ext cx="3291840" cy="9165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Nonimmigrant</a:t>
          </a:r>
        </a:p>
      </dsp:txBody>
      <dsp:txXfrm>
        <a:off x="44744" y="2062946"/>
        <a:ext cx="3202352" cy="827107"/>
      </dsp:txXfrm>
    </dsp:sp>
    <dsp:sp modelId="{4F8FD643-E344-493B-A32C-CB3D2C5D06E7}">
      <dsp:nvSpPr>
        <dsp:cNvPr id="0" name=""/>
        <dsp:cNvSpPr/>
      </dsp:nvSpPr>
      <dsp:spPr>
        <a:xfrm>
          <a:off x="3291839" y="3026457"/>
          <a:ext cx="4937760" cy="91659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Granted temporary protection within the U.S. (i.e., TPS, DACA, T, U or S visa, etc.)</a:t>
          </a:r>
        </a:p>
      </dsp:txBody>
      <dsp:txXfrm>
        <a:off x="3291839" y="3141031"/>
        <a:ext cx="4594037" cy="687447"/>
      </dsp:txXfrm>
    </dsp:sp>
    <dsp:sp modelId="{4DD63E81-9765-4204-940E-1D623D7C5657}">
      <dsp:nvSpPr>
        <dsp:cNvPr id="0" name=""/>
        <dsp:cNvSpPr/>
      </dsp:nvSpPr>
      <dsp:spPr>
        <a:xfrm>
          <a:off x="0" y="3026457"/>
          <a:ext cx="3291840" cy="9165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Humanitarian Relief</a:t>
          </a:r>
        </a:p>
      </dsp:txBody>
      <dsp:txXfrm>
        <a:off x="44744" y="3071201"/>
        <a:ext cx="3202352" cy="827107"/>
      </dsp:txXfrm>
    </dsp:sp>
    <dsp:sp modelId="{D0FEA99B-AFCE-4D6E-AB58-84FF6D215DA4}">
      <dsp:nvSpPr>
        <dsp:cNvPr id="0" name=""/>
        <dsp:cNvSpPr/>
      </dsp:nvSpPr>
      <dsp:spPr>
        <a:xfrm>
          <a:off x="3291839" y="4034711"/>
          <a:ext cx="4937760" cy="916595"/>
        </a:xfrm>
        <a:prstGeom prst="rightArrow">
          <a:avLst>
            <a:gd name="adj1" fmla="val 75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Entered the United States illegally </a:t>
          </a:r>
        </a:p>
        <a:p>
          <a:pPr marL="171450" lvl="1" indent="-171450" algn="l" defTabSz="844550">
            <a:lnSpc>
              <a:spcPct val="90000"/>
            </a:lnSpc>
            <a:spcBef>
              <a:spcPct val="0"/>
            </a:spcBef>
            <a:spcAft>
              <a:spcPct val="15000"/>
            </a:spcAft>
            <a:buChar char="•"/>
          </a:pPr>
          <a:r>
            <a:rPr lang="en-US" sz="1900" kern="1200" dirty="0"/>
            <a:t>(i.e., without being inspected and admitted)</a:t>
          </a:r>
        </a:p>
      </dsp:txBody>
      <dsp:txXfrm>
        <a:off x="3291839" y="4149285"/>
        <a:ext cx="4594037" cy="687447"/>
      </dsp:txXfrm>
    </dsp:sp>
    <dsp:sp modelId="{86B9D7D4-A318-4AC6-88ED-BDBB546E3153}">
      <dsp:nvSpPr>
        <dsp:cNvPr id="0" name=""/>
        <dsp:cNvSpPr/>
      </dsp:nvSpPr>
      <dsp:spPr>
        <a:xfrm>
          <a:off x="0" y="4034711"/>
          <a:ext cx="3291840" cy="9165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1" kern="1200" dirty="0"/>
            <a:t>Undocumented</a:t>
          </a:r>
        </a:p>
      </dsp:txBody>
      <dsp:txXfrm>
        <a:off x="44744" y="4079455"/>
        <a:ext cx="3202352" cy="827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CCE3E-6391-4449-A506-4AB511AD8CAA}">
      <dsp:nvSpPr>
        <dsp:cNvPr id="0" name=""/>
        <dsp:cNvSpPr/>
      </dsp:nvSpPr>
      <dsp:spPr>
        <a:xfrm>
          <a:off x="5661029" y="1418375"/>
          <a:ext cx="4643227" cy="1511266"/>
        </a:xfrm>
        <a:custGeom>
          <a:avLst/>
          <a:gdLst/>
          <a:ahLst/>
          <a:cxnLst/>
          <a:rect l="0" t="0" r="0" b="0"/>
          <a:pathLst>
            <a:path>
              <a:moveTo>
                <a:pt x="0" y="0"/>
              </a:moveTo>
              <a:lnTo>
                <a:pt x="0" y="1249445"/>
              </a:lnTo>
              <a:lnTo>
                <a:pt x="4643227" y="1249445"/>
              </a:lnTo>
              <a:lnTo>
                <a:pt x="4643227" y="151126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08BD85-7F85-4B5A-835E-5FB1318BBC33}">
      <dsp:nvSpPr>
        <dsp:cNvPr id="0" name=""/>
        <dsp:cNvSpPr/>
      </dsp:nvSpPr>
      <dsp:spPr>
        <a:xfrm>
          <a:off x="5661029" y="1418375"/>
          <a:ext cx="1626055" cy="1511266"/>
        </a:xfrm>
        <a:custGeom>
          <a:avLst/>
          <a:gdLst/>
          <a:ahLst/>
          <a:cxnLst/>
          <a:rect l="0" t="0" r="0" b="0"/>
          <a:pathLst>
            <a:path>
              <a:moveTo>
                <a:pt x="0" y="0"/>
              </a:moveTo>
              <a:lnTo>
                <a:pt x="0" y="1249445"/>
              </a:lnTo>
              <a:lnTo>
                <a:pt x="1626055" y="1249445"/>
              </a:lnTo>
              <a:lnTo>
                <a:pt x="1626055" y="151126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1A0797-835F-4CCE-82B4-DC62959E0192}">
      <dsp:nvSpPr>
        <dsp:cNvPr id="0" name=""/>
        <dsp:cNvSpPr/>
      </dsp:nvSpPr>
      <dsp:spPr>
        <a:xfrm>
          <a:off x="4269914" y="1418375"/>
          <a:ext cx="1391115" cy="1511266"/>
        </a:xfrm>
        <a:custGeom>
          <a:avLst/>
          <a:gdLst/>
          <a:ahLst/>
          <a:cxnLst/>
          <a:rect l="0" t="0" r="0" b="0"/>
          <a:pathLst>
            <a:path>
              <a:moveTo>
                <a:pt x="1391115" y="0"/>
              </a:moveTo>
              <a:lnTo>
                <a:pt x="1391115" y="1249445"/>
              </a:lnTo>
              <a:lnTo>
                <a:pt x="0" y="1249445"/>
              </a:lnTo>
              <a:lnTo>
                <a:pt x="0" y="151126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BCA3E2-5D0C-42D3-8A63-63B0ECFDD142}">
      <dsp:nvSpPr>
        <dsp:cNvPr id="0" name=""/>
        <dsp:cNvSpPr/>
      </dsp:nvSpPr>
      <dsp:spPr>
        <a:xfrm>
          <a:off x="1252743" y="1418375"/>
          <a:ext cx="4408286" cy="1511266"/>
        </a:xfrm>
        <a:custGeom>
          <a:avLst/>
          <a:gdLst/>
          <a:ahLst/>
          <a:cxnLst/>
          <a:rect l="0" t="0" r="0" b="0"/>
          <a:pathLst>
            <a:path>
              <a:moveTo>
                <a:pt x="4408286" y="0"/>
              </a:moveTo>
              <a:lnTo>
                <a:pt x="4408286" y="1249445"/>
              </a:lnTo>
              <a:lnTo>
                <a:pt x="0" y="1249445"/>
              </a:lnTo>
              <a:lnTo>
                <a:pt x="0" y="151126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9957F-4A14-4BA0-9977-8CE48BCFAF08}">
      <dsp:nvSpPr>
        <dsp:cNvPr id="0" name=""/>
        <dsp:cNvSpPr/>
      </dsp:nvSpPr>
      <dsp:spPr>
        <a:xfrm>
          <a:off x="4414264" y="171610"/>
          <a:ext cx="2493529" cy="1246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Dept. of Homeland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Security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kern="1200" cap="none" normalizeH="0" baseline="0" dirty="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chemeClr val="tx1"/>
              </a:solidFill>
              <a:effectLst/>
              <a:latin typeface="Arial" panose="020B0604020202020204" pitchFamily="34" charset="0"/>
            </a:rPr>
            <a:t>(Homeland Security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chemeClr val="tx1"/>
              </a:solidFill>
              <a:effectLst/>
              <a:latin typeface="Arial" panose="020B0604020202020204" pitchFamily="34" charset="0"/>
            </a:rPr>
            <a:t>Act of 2002)</a:t>
          </a:r>
        </a:p>
      </dsp:txBody>
      <dsp:txXfrm>
        <a:off x="4414264" y="171610"/>
        <a:ext cx="2493529" cy="1246764"/>
      </dsp:txXfrm>
    </dsp:sp>
    <dsp:sp modelId="{9F27A255-DBCB-4088-A240-F36AD72D48E1}">
      <dsp:nvSpPr>
        <dsp:cNvPr id="0" name=""/>
        <dsp:cNvSpPr/>
      </dsp:nvSpPr>
      <dsp:spPr>
        <a:xfrm>
          <a:off x="5978" y="2929642"/>
          <a:ext cx="2493529" cy="1246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Citizenship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Immigration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Services</a:t>
          </a:r>
          <a:r>
            <a:rPr kumimoji="0" lang="en-US" altLang="en-US" sz="1600" b="0" i="0" u="none" strike="noStrike" kern="1200" cap="none" normalizeH="0" baseline="0" dirty="0">
              <a:ln>
                <a:noFill/>
              </a:ln>
              <a:solidFill>
                <a:schemeClr val="tx1"/>
              </a:solidFill>
              <a:effectLst/>
              <a:latin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chemeClr val="tx1"/>
              </a:solidFill>
              <a:effectLst/>
              <a:latin typeface="Arial" panose="020B0604020202020204" pitchFamily="34" charset="0"/>
            </a:rPr>
            <a:t>(CIS)</a:t>
          </a:r>
        </a:p>
      </dsp:txBody>
      <dsp:txXfrm>
        <a:off x="5978" y="2929642"/>
        <a:ext cx="2493529" cy="1246764"/>
      </dsp:txXfrm>
    </dsp:sp>
    <dsp:sp modelId="{D8BD7208-AD62-4038-AAC1-742F74A6A3AB}">
      <dsp:nvSpPr>
        <dsp:cNvPr id="0" name=""/>
        <dsp:cNvSpPr/>
      </dsp:nvSpPr>
      <dsp:spPr>
        <a:xfrm>
          <a:off x="3023149" y="2929642"/>
          <a:ext cx="2493529" cy="1246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Immigration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Customs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Enforcement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chemeClr val="tx1"/>
              </a:solidFill>
              <a:effectLst/>
              <a:latin typeface="Arial" panose="020B0604020202020204" pitchFamily="34" charset="0"/>
            </a:rPr>
            <a:t>(ICE)</a:t>
          </a:r>
        </a:p>
      </dsp:txBody>
      <dsp:txXfrm>
        <a:off x="3023149" y="2929642"/>
        <a:ext cx="2493529" cy="1246764"/>
      </dsp:txXfrm>
    </dsp:sp>
    <dsp:sp modelId="{FF912136-40A9-42FC-927A-A71E6455FD2C}">
      <dsp:nvSpPr>
        <dsp:cNvPr id="0" name=""/>
        <dsp:cNvSpPr/>
      </dsp:nvSpPr>
      <dsp:spPr>
        <a:xfrm>
          <a:off x="6040320" y="2929642"/>
          <a:ext cx="2493529" cy="1246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Customs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Border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Protection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chemeClr val="tx1"/>
              </a:solidFill>
              <a:effectLst/>
              <a:latin typeface="Arial" panose="020B0604020202020204" pitchFamily="34" charset="0"/>
            </a:rPr>
            <a:t>(CBP)</a:t>
          </a:r>
        </a:p>
      </dsp:txBody>
      <dsp:txXfrm>
        <a:off x="6040320" y="2929642"/>
        <a:ext cx="2493529" cy="1246764"/>
      </dsp:txXfrm>
    </dsp:sp>
    <dsp:sp modelId="{374618CA-DECF-4B9A-99CF-F9D8029DAD26}">
      <dsp:nvSpPr>
        <dsp:cNvPr id="0" name=""/>
        <dsp:cNvSpPr/>
      </dsp:nvSpPr>
      <dsp:spPr>
        <a:xfrm>
          <a:off x="9057491" y="2929642"/>
          <a:ext cx="2493529" cy="124676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kern="1200" cap="none" normalizeH="0" baseline="0" dirty="0">
              <a:ln>
                <a:noFill/>
              </a:ln>
              <a:solidFill>
                <a:schemeClr val="tx1"/>
              </a:solidFill>
              <a:effectLst/>
              <a:latin typeface="Arial" panose="020B0604020202020204" pitchFamily="34" charset="0"/>
            </a:rPr>
            <a:t>Border Patrol</a:t>
          </a:r>
        </a:p>
      </dsp:txBody>
      <dsp:txXfrm>
        <a:off x="9057491" y="2929642"/>
        <a:ext cx="2493529" cy="12467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99AC7-6C38-4305-B506-1E1F7A2E7C90}">
      <dsp:nvSpPr>
        <dsp:cNvPr id="0" name=""/>
        <dsp:cNvSpPr/>
      </dsp:nvSpPr>
      <dsp:spPr>
        <a:xfrm>
          <a:off x="3318446" y="948781"/>
          <a:ext cx="283834" cy="3557397"/>
        </a:xfrm>
        <a:custGeom>
          <a:avLst/>
          <a:gdLst/>
          <a:ahLst/>
          <a:cxnLst/>
          <a:rect l="0" t="0" r="0" b="0"/>
          <a:pathLst>
            <a:path>
              <a:moveTo>
                <a:pt x="0" y="0"/>
              </a:moveTo>
              <a:lnTo>
                <a:pt x="0" y="3557397"/>
              </a:lnTo>
              <a:lnTo>
                <a:pt x="283834" y="355739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BFD2BB-1DCE-4710-86FD-42F9714D0840}">
      <dsp:nvSpPr>
        <dsp:cNvPr id="0" name=""/>
        <dsp:cNvSpPr/>
      </dsp:nvSpPr>
      <dsp:spPr>
        <a:xfrm>
          <a:off x="3318446" y="948781"/>
          <a:ext cx="283834" cy="2213912"/>
        </a:xfrm>
        <a:custGeom>
          <a:avLst/>
          <a:gdLst/>
          <a:ahLst/>
          <a:cxnLst/>
          <a:rect l="0" t="0" r="0" b="0"/>
          <a:pathLst>
            <a:path>
              <a:moveTo>
                <a:pt x="0" y="0"/>
              </a:moveTo>
              <a:lnTo>
                <a:pt x="0" y="2213912"/>
              </a:lnTo>
              <a:lnTo>
                <a:pt x="283834" y="22139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746315-13DE-4F5D-B020-B761535BA570}">
      <dsp:nvSpPr>
        <dsp:cNvPr id="0" name=""/>
        <dsp:cNvSpPr/>
      </dsp:nvSpPr>
      <dsp:spPr>
        <a:xfrm>
          <a:off x="3318446" y="948781"/>
          <a:ext cx="283834" cy="870426"/>
        </a:xfrm>
        <a:custGeom>
          <a:avLst/>
          <a:gdLst/>
          <a:ahLst/>
          <a:cxnLst/>
          <a:rect l="0" t="0" r="0" b="0"/>
          <a:pathLst>
            <a:path>
              <a:moveTo>
                <a:pt x="0" y="0"/>
              </a:moveTo>
              <a:lnTo>
                <a:pt x="0" y="870426"/>
              </a:lnTo>
              <a:lnTo>
                <a:pt x="283834" y="87042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9C464-28F4-484E-A651-439EA3A52C11}">
      <dsp:nvSpPr>
        <dsp:cNvPr id="0" name=""/>
        <dsp:cNvSpPr/>
      </dsp:nvSpPr>
      <dsp:spPr>
        <a:xfrm>
          <a:off x="3129223" y="2665"/>
          <a:ext cx="1892232" cy="9461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2"/>
              </a:solidFill>
              <a:effectLst/>
              <a:latin typeface="Tahoma" panose="020B0604030504040204" pitchFamily="34" charset="0"/>
              <a:cs typeface="Arial" panose="020B0604020202020204" pitchFamily="34" charset="0"/>
            </a:rPr>
            <a:t>US DEPARTMENT OF JUSTICE</a:t>
          </a:r>
        </a:p>
      </dsp:txBody>
      <dsp:txXfrm>
        <a:off x="3129223" y="2665"/>
        <a:ext cx="1892232" cy="946116"/>
      </dsp:txXfrm>
    </dsp:sp>
    <dsp:sp modelId="{BFA133D1-E89C-4B62-B0CC-3D2F2507CCFB}">
      <dsp:nvSpPr>
        <dsp:cNvPr id="0" name=""/>
        <dsp:cNvSpPr/>
      </dsp:nvSpPr>
      <dsp:spPr>
        <a:xfrm>
          <a:off x="3602281" y="1346150"/>
          <a:ext cx="1892232" cy="9461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2"/>
              </a:solidFill>
              <a:effectLst/>
              <a:latin typeface="Tahoma" panose="020B0604030504040204" pitchFamily="34" charset="0"/>
              <a:cs typeface="Arial" panose="020B0604020202020204" pitchFamily="34" charset="0"/>
            </a:rPr>
            <a:t>US FEDERAL COURTS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2"/>
              </a:solidFill>
              <a:effectLst/>
              <a:latin typeface="Tahoma" panose="020B0604030504040204" pitchFamily="34" charset="0"/>
              <a:cs typeface="Arial" panose="020B0604020202020204" pitchFamily="34" charset="0"/>
            </a:rPr>
            <a:t> (US district Courts and Circuit Courts of Appeal)</a:t>
          </a:r>
        </a:p>
      </dsp:txBody>
      <dsp:txXfrm>
        <a:off x="3602281" y="1346150"/>
        <a:ext cx="1892232" cy="946116"/>
      </dsp:txXfrm>
    </dsp:sp>
    <dsp:sp modelId="{DD1C83E3-96DE-4472-B5E3-4422737BF493}">
      <dsp:nvSpPr>
        <dsp:cNvPr id="0" name=""/>
        <dsp:cNvSpPr/>
      </dsp:nvSpPr>
      <dsp:spPr>
        <a:xfrm>
          <a:off x="3602281" y="2689635"/>
          <a:ext cx="1892232" cy="9461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2"/>
              </a:solidFill>
              <a:effectLst/>
              <a:latin typeface="Tahoma" panose="020B0604030504040204" pitchFamily="34" charset="0"/>
              <a:cs typeface="Arial" panose="020B0604020202020204" pitchFamily="34" charset="0"/>
            </a:rPr>
            <a:t>BOARD OF IMMIGRATION APPEALS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2"/>
              </a:solidFill>
              <a:effectLst/>
              <a:latin typeface="Tahoma" panose="020B0604030504040204" pitchFamily="34" charset="0"/>
              <a:cs typeface="Arial" panose="020B0604020202020204" pitchFamily="34" charset="0"/>
            </a:rPr>
            <a:t>(immigration administrative appeals)</a:t>
          </a:r>
        </a:p>
      </dsp:txBody>
      <dsp:txXfrm>
        <a:off x="3602281" y="2689635"/>
        <a:ext cx="1892232" cy="946116"/>
      </dsp:txXfrm>
    </dsp:sp>
    <dsp:sp modelId="{8DA5C87B-9E4F-4331-8B62-C410CCEC8D13}">
      <dsp:nvSpPr>
        <dsp:cNvPr id="0" name=""/>
        <dsp:cNvSpPr/>
      </dsp:nvSpPr>
      <dsp:spPr>
        <a:xfrm>
          <a:off x="3602281" y="4033121"/>
          <a:ext cx="1892232" cy="94611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2"/>
              </a:solidFill>
              <a:effectLst/>
              <a:latin typeface="Tahoma" panose="020B0604030504040204" pitchFamily="34" charset="0"/>
              <a:cs typeface="Arial" panose="020B0604020202020204" pitchFamily="34" charset="0"/>
            </a:rPr>
            <a:t>EXECUTIVE OFFICE FOR IMMIGRATION REVIEW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kern="1200" cap="none" normalizeH="0" baseline="0" dirty="0">
              <a:ln>
                <a:noFill/>
              </a:ln>
              <a:solidFill>
                <a:schemeClr val="tx2"/>
              </a:solidFill>
              <a:effectLst/>
              <a:latin typeface="Tahoma" panose="020B0604030504040204" pitchFamily="34" charset="0"/>
              <a:cs typeface="Arial" panose="020B0604020202020204" pitchFamily="34" charset="0"/>
            </a:rPr>
            <a:t>(immigration courts)</a:t>
          </a:r>
        </a:p>
      </dsp:txBody>
      <dsp:txXfrm>
        <a:off x="3602281" y="4033121"/>
        <a:ext cx="1892232" cy="9461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E2A6D-2BBE-4F31-AA04-6BD31694F14A}">
      <dsp:nvSpPr>
        <dsp:cNvPr id="0" name=""/>
        <dsp:cNvSpPr/>
      </dsp:nvSpPr>
      <dsp:spPr>
        <a:xfrm>
          <a:off x="0" y="0"/>
          <a:ext cx="2713171" cy="5039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Conviction-</a:t>
          </a:r>
        </a:p>
        <a:p>
          <a:pPr marL="0" lvl="0" indent="0" algn="ctr" defTabSz="1066800">
            <a:lnSpc>
              <a:spcPct val="90000"/>
            </a:lnSpc>
            <a:spcBef>
              <a:spcPct val="0"/>
            </a:spcBef>
            <a:spcAft>
              <a:spcPct val="35000"/>
            </a:spcAft>
            <a:buNone/>
          </a:pPr>
          <a:r>
            <a:rPr lang="en-US" sz="2400" b="1" kern="1200" dirty="0"/>
            <a:t>Based AFs</a:t>
          </a:r>
        </a:p>
      </dsp:txBody>
      <dsp:txXfrm>
        <a:off x="0" y="0"/>
        <a:ext cx="2713171" cy="1511950"/>
      </dsp:txXfrm>
    </dsp:sp>
    <dsp:sp modelId="{844097A6-8DFC-47B4-B814-2E04342F4E8C}">
      <dsp:nvSpPr>
        <dsp:cNvPr id="0" name=""/>
        <dsp:cNvSpPr/>
      </dsp:nvSpPr>
      <dsp:spPr>
        <a:xfrm>
          <a:off x="272360" y="1511950"/>
          <a:ext cx="2170537" cy="3275892"/>
        </a:xfrm>
        <a:prstGeom prst="roundRect">
          <a:avLst>
            <a:gd name="adj" fmla="val 10000"/>
          </a:avLst>
        </a:prstGeom>
        <a:solidFill>
          <a:schemeClr val="accent1">
            <a:hueOff val="0"/>
            <a:satOff val="0"/>
            <a:lumOff val="0"/>
            <a:alphaOff val="0"/>
          </a:schemeClr>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Conviction of Specified Offense</a:t>
          </a:r>
        </a:p>
      </dsp:txBody>
      <dsp:txXfrm>
        <a:off x="335933" y="1575523"/>
        <a:ext cx="2043391" cy="3148746"/>
      </dsp:txXfrm>
    </dsp:sp>
    <dsp:sp modelId="{F5B95A83-F612-4DB5-9B99-B4C37D1E6EAD}">
      <dsp:nvSpPr>
        <dsp:cNvPr id="0" name=""/>
        <dsp:cNvSpPr/>
      </dsp:nvSpPr>
      <dsp:spPr>
        <a:xfrm>
          <a:off x="2917703" y="0"/>
          <a:ext cx="2713171" cy="5039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Sentence-Based AFs</a:t>
          </a:r>
        </a:p>
      </dsp:txBody>
      <dsp:txXfrm>
        <a:off x="2917703" y="0"/>
        <a:ext cx="2713171" cy="1511950"/>
      </dsp:txXfrm>
    </dsp:sp>
    <dsp:sp modelId="{C0C89365-9F23-4B9C-9104-A23061619F1F}">
      <dsp:nvSpPr>
        <dsp:cNvPr id="0" name=""/>
        <dsp:cNvSpPr/>
      </dsp:nvSpPr>
      <dsp:spPr>
        <a:xfrm>
          <a:off x="3189020" y="1511950"/>
          <a:ext cx="2170537" cy="3275892"/>
        </a:xfrm>
        <a:prstGeom prst="roundRect">
          <a:avLst>
            <a:gd name="adj" fmla="val 10000"/>
          </a:avLst>
        </a:prstGeom>
        <a:solidFill>
          <a:schemeClr val="accent1">
            <a:hueOff val="0"/>
            <a:satOff val="0"/>
            <a:lumOff val="0"/>
            <a:alphaOff val="0"/>
          </a:schemeClr>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Conviction of Specified Offense </a:t>
          </a:r>
        </a:p>
        <a:p>
          <a:pPr marL="0" lvl="0" indent="0" algn="ctr" defTabSz="1155700">
            <a:lnSpc>
              <a:spcPct val="90000"/>
            </a:lnSpc>
            <a:spcBef>
              <a:spcPct val="0"/>
            </a:spcBef>
            <a:spcAft>
              <a:spcPct val="35000"/>
            </a:spcAft>
            <a:buNone/>
          </a:pPr>
          <a:r>
            <a:rPr lang="en-US" sz="2600" kern="1200" dirty="0"/>
            <a:t>&amp;</a:t>
          </a:r>
        </a:p>
        <a:p>
          <a:pPr marL="0" lvl="0" indent="0" algn="ctr" defTabSz="1155700">
            <a:lnSpc>
              <a:spcPct val="90000"/>
            </a:lnSpc>
            <a:spcBef>
              <a:spcPct val="0"/>
            </a:spcBef>
            <a:spcAft>
              <a:spcPct val="35000"/>
            </a:spcAft>
            <a:buNone/>
          </a:pPr>
          <a:r>
            <a:rPr lang="en-US" sz="2600" kern="1200" dirty="0"/>
            <a:t>Sentence of 1+ Yr </a:t>
          </a:r>
        </a:p>
        <a:p>
          <a:pPr marL="0" lvl="0" indent="0" algn="ctr" defTabSz="1155700">
            <a:lnSpc>
              <a:spcPct val="90000"/>
            </a:lnSpc>
            <a:spcBef>
              <a:spcPct val="0"/>
            </a:spcBef>
            <a:spcAft>
              <a:spcPct val="35000"/>
            </a:spcAft>
            <a:buNone/>
          </a:pPr>
          <a:r>
            <a:rPr lang="en-US" sz="2600" kern="1200" dirty="0"/>
            <a:t>(now or VOP)</a:t>
          </a:r>
        </a:p>
      </dsp:txBody>
      <dsp:txXfrm>
        <a:off x="3252593" y="1575523"/>
        <a:ext cx="2043391" cy="3148746"/>
      </dsp:txXfrm>
    </dsp:sp>
    <dsp:sp modelId="{E1E0CD89-B50E-4F6F-9B63-5FA4B7EFBD77}">
      <dsp:nvSpPr>
        <dsp:cNvPr id="0" name=""/>
        <dsp:cNvSpPr/>
      </dsp:nvSpPr>
      <dsp:spPr>
        <a:xfrm>
          <a:off x="5835406" y="0"/>
          <a:ext cx="2713171" cy="50398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Circumstance-Specific AFs</a:t>
          </a:r>
        </a:p>
      </dsp:txBody>
      <dsp:txXfrm>
        <a:off x="5835406" y="0"/>
        <a:ext cx="2713171" cy="1511950"/>
      </dsp:txXfrm>
    </dsp:sp>
    <dsp:sp modelId="{8BCE8B7D-44CD-4F79-A37A-8DF87B229B8E}">
      <dsp:nvSpPr>
        <dsp:cNvPr id="0" name=""/>
        <dsp:cNvSpPr/>
      </dsp:nvSpPr>
      <dsp:spPr>
        <a:xfrm>
          <a:off x="6105679" y="1511950"/>
          <a:ext cx="2170537" cy="3275892"/>
        </a:xfrm>
        <a:prstGeom prst="roundRect">
          <a:avLst>
            <a:gd name="adj" fmla="val 10000"/>
          </a:avLst>
        </a:prstGeom>
        <a:solidFill>
          <a:schemeClr val="accent1">
            <a:hueOff val="0"/>
            <a:satOff val="0"/>
            <a:lumOff val="0"/>
            <a:alphaOff val="0"/>
          </a:schemeClr>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49530" rIns="6604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Conviction of Specified Offense </a:t>
          </a:r>
        </a:p>
        <a:p>
          <a:pPr marL="0" lvl="0" indent="0" algn="ctr" defTabSz="1155700">
            <a:lnSpc>
              <a:spcPct val="90000"/>
            </a:lnSpc>
            <a:spcBef>
              <a:spcPct val="0"/>
            </a:spcBef>
            <a:spcAft>
              <a:spcPct val="35000"/>
            </a:spcAft>
            <a:buNone/>
          </a:pPr>
          <a:r>
            <a:rPr lang="en-US" sz="2600" kern="1200" dirty="0"/>
            <a:t>&amp;</a:t>
          </a:r>
        </a:p>
        <a:p>
          <a:pPr marL="0" lvl="0" indent="0" algn="ctr" defTabSz="1155700">
            <a:lnSpc>
              <a:spcPct val="90000"/>
            </a:lnSpc>
            <a:spcBef>
              <a:spcPct val="0"/>
            </a:spcBef>
            <a:spcAft>
              <a:spcPct val="35000"/>
            </a:spcAft>
            <a:buNone/>
          </a:pPr>
          <a:r>
            <a:rPr lang="en-US" sz="2600" kern="1200" dirty="0"/>
            <a:t> Other Factor     (e.g. &gt; $10k loss of victim)</a:t>
          </a:r>
        </a:p>
      </dsp:txBody>
      <dsp:txXfrm>
        <a:off x="6169252" y="1575523"/>
        <a:ext cx="2043391" cy="314874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4" cy="465743"/>
          </a:xfrm>
          <a:prstGeom prst="rect">
            <a:avLst/>
          </a:prstGeom>
        </p:spPr>
        <p:txBody>
          <a:bodyPr vert="horz" lIns="88137" tIns="44068" rIns="88137" bIns="44068" rtlCol="0"/>
          <a:lstStyle>
            <a:lvl1pPr algn="l">
              <a:defRPr sz="1100"/>
            </a:lvl1pPr>
          </a:lstStyle>
          <a:p>
            <a:endParaRPr lang="en-US" dirty="0"/>
          </a:p>
        </p:txBody>
      </p:sp>
      <p:sp>
        <p:nvSpPr>
          <p:cNvPr id="3" name="Date Placeholder 2"/>
          <p:cNvSpPr>
            <a:spLocks noGrp="1"/>
          </p:cNvSpPr>
          <p:nvPr>
            <p:ph type="dt" sz="quarter" idx="1"/>
          </p:nvPr>
        </p:nvSpPr>
        <p:spPr>
          <a:xfrm>
            <a:off x="3970735" y="1"/>
            <a:ext cx="3038144" cy="465743"/>
          </a:xfrm>
          <a:prstGeom prst="rect">
            <a:avLst/>
          </a:prstGeom>
        </p:spPr>
        <p:txBody>
          <a:bodyPr vert="horz" lIns="88137" tIns="44068" rIns="88137" bIns="44068" rtlCol="0"/>
          <a:lstStyle>
            <a:lvl1pPr algn="r">
              <a:defRPr sz="1100"/>
            </a:lvl1pPr>
          </a:lstStyle>
          <a:p>
            <a:fld id="{96894778-CD29-486E-8D37-ABAB10795057}" type="datetimeFigureOut">
              <a:rPr lang="en-US" smtClean="0"/>
              <a:pPr/>
              <a:t>3/11/2021</a:t>
            </a:fld>
            <a:endParaRPr lang="en-US" dirty="0"/>
          </a:p>
        </p:txBody>
      </p:sp>
      <p:sp>
        <p:nvSpPr>
          <p:cNvPr id="4" name="Footer Placeholder 3"/>
          <p:cNvSpPr>
            <a:spLocks noGrp="1"/>
          </p:cNvSpPr>
          <p:nvPr>
            <p:ph type="ftr" sz="quarter" idx="2"/>
          </p:nvPr>
        </p:nvSpPr>
        <p:spPr>
          <a:xfrm>
            <a:off x="1" y="8830658"/>
            <a:ext cx="3038144" cy="465742"/>
          </a:xfrm>
          <a:prstGeom prst="rect">
            <a:avLst/>
          </a:prstGeom>
        </p:spPr>
        <p:txBody>
          <a:bodyPr vert="horz" lIns="88137" tIns="44068" rIns="88137" bIns="44068"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5" y="8830658"/>
            <a:ext cx="3038144" cy="465742"/>
          </a:xfrm>
          <a:prstGeom prst="rect">
            <a:avLst/>
          </a:prstGeom>
        </p:spPr>
        <p:txBody>
          <a:bodyPr vert="horz" lIns="88137" tIns="44068" rIns="88137" bIns="44068" rtlCol="0" anchor="b"/>
          <a:lstStyle>
            <a:lvl1pPr algn="r">
              <a:defRPr sz="1100"/>
            </a:lvl1pPr>
          </a:lstStyle>
          <a:p>
            <a:fld id="{F125C4E7-D9A3-4CE5-9474-C82A406C343C}" type="slidenum">
              <a:rPr lang="en-US" smtClean="0"/>
              <a:pPr/>
              <a:t>‹#›</a:t>
            </a:fld>
            <a:endParaRPr lang="en-US" dirty="0"/>
          </a:p>
        </p:txBody>
      </p:sp>
    </p:spTree>
    <p:extLst>
      <p:ext uri="{BB962C8B-B14F-4D97-AF65-F5344CB8AC3E}">
        <p14:creationId xmlns:p14="http://schemas.microsoft.com/office/powerpoint/2010/main" val="2139823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66" tIns="46582" rIns="93166" bIns="46582" rtlCol="0"/>
          <a:lstStyle>
            <a:lvl1pPr algn="l">
              <a:defRPr sz="1200"/>
            </a:lvl1pPr>
          </a:lstStyle>
          <a:p>
            <a:endParaRPr lang="en-US" dirty="0"/>
          </a:p>
        </p:txBody>
      </p:sp>
      <p:sp>
        <p:nvSpPr>
          <p:cNvPr id="3" name="Date Placeholder 2"/>
          <p:cNvSpPr>
            <a:spLocks noGrp="1"/>
          </p:cNvSpPr>
          <p:nvPr>
            <p:ph type="dt" idx="1"/>
          </p:nvPr>
        </p:nvSpPr>
        <p:spPr>
          <a:xfrm>
            <a:off x="3970937" y="2"/>
            <a:ext cx="3037840" cy="466434"/>
          </a:xfrm>
          <a:prstGeom prst="rect">
            <a:avLst/>
          </a:prstGeom>
        </p:spPr>
        <p:txBody>
          <a:bodyPr vert="horz" lIns="93166" tIns="46582" rIns="93166" bIns="46582" rtlCol="0"/>
          <a:lstStyle>
            <a:lvl1pPr algn="r">
              <a:defRPr sz="1200"/>
            </a:lvl1pPr>
          </a:lstStyle>
          <a:p>
            <a:fld id="{C8C9EDDB-621C-4361-87D1-E5D01AB02B16}" type="datetimeFigureOut">
              <a:rPr lang="en-US"/>
              <a:pPr/>
              <a:t>3/11/2021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2" rIns="93166"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6" tIns="46582" rIns="93166"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66" tIns="46582" rIns="93166"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66" tIns="46582" rIns="93166" bIns="46582" rtlCol="0" anchor="b"/>
          <a:lstStyle>
            <a:lvl1pPr algn="r">
              <a:defRPr sz="1200"/>
            </a:lvl1pPr>
          </a:lstStyle>
          <a:p>
            <a:fld id="{2F6C7333-4079-492A-AEFE-5A9DD82392D6}" type="slidenum">
              <a:rPr lang="en-US"/>
              <a:pPr/>
              <a:t>‹#›</a:t>
            </a:fld>
            <a:endParaRPr lang="en-US" dirty="0"/>
          </a:p>
        </p:txBody>
      </p:sp>
    </p:spTree>
    <p:extLst>
      <p:ext uri="{BB962C8B-B14F-4D97-AF65-F5344CB8AC3E}">
        <p14:creationId xmlns:p14="http://schemas.microsoft.com/office/powerpoint/2010/main" val="2006546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i="1" dirty="0"/>
              <a:t>“The impact of deportation upon the life of an alien is often as great if not greater </a:t>
            </a:r>
          </a:p>
          <a:p>
            <a:pPr lvl="2"/>
            <a:r>
              <a:rPr lang="en-US" i="1" dirty="0"/>
              <a:t>than the imposition of a criminal sentence. A deported alien may lose his family, </a:t>
            </a:r>
          </a:p>
          <a:p>
            <a:pPr lvl="2"/>
            <a:r>
              <a:rPr lang="en-US" i="1" dirty="0"/>
              <a:t>his friends and his livelihood forever. Return to his native land may result in </a:t>
            </a:r>
          </a:p>
          <a:p>
            <a:pPr lvl="2"/>
            <a:r>
              <a:rPr lang="en-US" i="1" dirty="0"/>
              <a:t>poverty, persecution and even death.” Bridges v. Wixon, 326 U.S. 135, 164 </a:t>
            </a:r>
          </a:p>
          <a:p>
            <a:pPr lvl="2"/>
            <a:r>
              <a:rPr lang="en-US" i="1" dirty="0"/>
              <a:t>(1945). </a:t>
            </a:r>
          </a:p>
        </p:txBody>
      </p:sp>
      <p:sp>
        <p:nvSpPr>
          <p:cNvPr id="4" name="Slide Number Placeholder 3"/>
          <p:cNvSpPr>
            <a:spLocks noGrp="1"/>
          </p:cNvSpPr>
          <p:nvPr>
            <p:ph type="sldNum" sz="quarter" idx="10"/>
          </p:nvPr>
        </p:nvSpPr>
        <p:spPr/>
        <p:txBody>
          <a:bodyPr/>
          <a:lstStyle/>
          <a:p>
            <a:fld id="{AF3F9717-867D-45BF-961C-F7969A36EEA7}" type="slidenum">
              <a:rPr lang="en-US" smtClean="0"/>
              <a:t>1</a:t>
            </a:fld>
            <a:endParaRPr lang="en-US" dirty="0"/>
          </a:p>
        </p:txBody>
      </p:sp>
    </p:spTree>
    <p:extLst>
      <p:ext uri="{BB962C8B-B14F-4D97-AF65-F5344CB8AC3E}">
        <p14:creationId xmlns:p14="http://schemas.microsoft.com/office/powerpoint/2010/main" val="149764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Stops/Search and Seizure</a:t>
            </a:r>
          </a:p>
          <a:p>
            <a:r>
              <a:rPr lang="en-US" dirty="0"/>
              <a:t>US v. Wilson, Docket No. 11–915, 2</a:t>
            </a:r>
            <a:r>
              <a:rPr lang="en-US" baseline="30000" dirty="0"/>
              <a:t>nd</a:t>
            </a:r>
            <a:r>
              <a:rPr lang="en-US" dirty="0"/>
              <a:t> Cir., 10/25/12,  two officers of the SRMPD, (tribal police department for the St. Regis Mohawk tribe) deemed “cross customs officers as designated by DHS) stopped and searched a vehicle near the St. Regis reservation which resulted in the discovery of drugs.  At the time, the officers violated the DHS regulations specified by their cross designation as customs officers.  Second Circuit found that the District Court erred in granting a motion to suppress because the violation of the ICE Directive, deemed “an internal agency policy” by the court, did not give rise to a Fourth Amendment violation.  </a:t>
            </a:r>
          </a:p>
          <a:p>
            <a:endParaRPr lang="en-US" dirty="0"/>
          </a:p>
          <a:p>
            <a:r>
              <a:rPr lang="en-US" i="1" dirty="0"/>
              <a:t>People v. Page</a:t>
            </a:r>
            <a:r>
              <a:rPr lang="en-US" dirty="0"/>
              <a:t>, 35 NY3d 199, </a:t>
            </a:r>
            <a:r>
              <a:rPr lang="da-DK" dirty="0"/>
              <a:t>2020 NY Slip Op 03265 (2020)</a:t>
            </a:r>
            <a:r>
              <a:rPr lang="en-US" dirty="0"/>
              <a:t>, federal Customs and Border Protection (“CBP”) agent pulled over an erratic and arguably dangerous driver by utilizing emergency lights in the grille of his unmarked truck. There appeared to have been a number of VTL violations committed. After pulling over defendant’s vehicle, the CBP agent waited in his truck until a Buffalo Police Department (“BPD”) officer arrived. The BPD officer and the CBP agent approached the defendant’s vehicle together, with the CBP agent only observing (and not interacting with) the driver. The CBP agent left the scene after other BPD officers arrived. After the CBP agent had left, the BPD recovered a gun from the defendant’s vehicle following a search. defendant moved to suppress, arguing that: (1) the CBP agent was not vested with peace officer powers under CPL 140.25, and the arrest was outside of his geographic area of employment, and not acting under color of law, and (2) the stop was not a valid citizen’s arrest because emergency lights were used by the CBP to effectuate the vehicle stop. </a:t>
            </a:r>
            <a:r>
              <a:rPr lang="en-US" i="1" dirty="0"/>
              <a:t>See</a:t>
            </a:r>
            <a:r>
              <a:rPr lang="en-US" dirty="0"/>
              <a:t> </a:t>
            </a:r>
            <a:r>
              <a:rPr lang="en-US" i="1" dirty="0"/>
              <a:t>People v Williams</a:t>
            </a:r>
            <a:r>
              <a:rPr lang="en-US" dirty="0"/>
              <a:t>, 4 NY3d 535 [2005].  The NYS Court of Appeals held that the CBP agent was not a peace officer and thus, his actions could not have improperly circumvented the jurisdictional limitations on the powers of a “peace officer” special duties.  Therefore, CPL 140.25 was not violated, thereby upholding the stop as lawful.</a:t>
            </a:r>
          </a:p>
          <a:p>
            <a:endParaRPr lang="en-US" dirty="0"/>
          </a:p>
          <a:p>
            <a:r>
              <a:rPr lang="en-US" dirty="0"/>
              <a:t>Note:  *8 U.S.C. § 1252a(d)(1), provides that a United States District Court can enter a judicial order of deportation at the time of sentencing against an alien whose criminal conviction causes such alien to be deportable under 8 U.S.C. § 1251(a)(2)(A).  Imperative to seek full immigration consultation prior to advising in favor of seeking a judicial order of deportation from a US District Court judge.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C7333-4079-492A-AEFE-5A9DD82392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0370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OCA directive does not prevent ICE agents from securing outdoor areas of the courthouse (i.e., parking lot, side walks, etc.) to secure the arrest of an individual.</a:t>
            </a:r>
          </a:p>
        </p:txBody>
      </p:sp>
      <p:sp>
        <p:nvSpPr>
          <p:cNvPr id="4" name="Slide Number Placeholder 3"/>
          <p:cNvSpPr>
            <a:spLocks noGrp="1"/>
          </p:cNvSpPr>
          <p:nvPr>
            <p:ph type="sldNum" sz="quarter" idx="5"/>
          </p:nvPr>
        </p:nvSpPr>
        <p:spPr/>
        <p:txBody>
          <a:bodyPr/>
          <a:lstStyle/>
          <a:p>
            <a:fld id="{2F6C7333-4079-492A-AEFE-5A9DD82392D6}" type="slidenum">
              <a:rPr lang="en-US" smtClean="0"/>
              <a:pPr/>
              <a:t>12</a:t>
            </a:fld>
            <a:endParaRPr lang="en-US" dirty="0"/>
          </a:p>
        </p:txBody>
      </p:sp>
    </p:spTree>
    <p:extLst>
      <p:ext uri="{BB962C8B-B14F-4D97-AF65-F5344CB8AC3E}">
        <p14:creationId xmlns:p14="http://schemas.microsoft.com/office/powerpoint/2010/main" val="1946274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seeking release of an immigrant client from state or local custody, determine whether they will be released to the community or transferred to ICE custody.</a:t>
            </a:r>
          </a:p>
          <a:p>
            <a:pPr marL="171450" indent="-171450">
              <a:buFont typeface="Arial" panose="020B0604020202020204" pitchFamily="34" charset="0"/>
              <a:buChar char="•"/>
            </a:pPr>
            <a:r>
              <a:rPr lang="en-US" dirty="0"/>
              <a:t>Confirm that your client is subject to removal from the US - ICE only has authority to detain immigrants who are removable from the U.S., (i.e., such as people who are undocumented or have overstayed a visa or are LPRS with prior deportable convictions).  Those are not subject to removal will not be transferred to ICE custody, (i.e., LPR with no prior criminal history or history of immigration violations).</a:t>
            </a:r>
          </a:p>
          <a:p>
            <a:pPr marL="171450" indent="-171450">
              <a:buFont typeface="Arial" panose="020B0604020202020204" pitchFamily="34" charset="0"/>
              <a:buChar char="•"/>
            </a:pPr>
            <a:r>
              <a:rPr lang="en-US" dirty="0"/>
              <a:t>Confirm whether there are any warrants lodged against the individual, (i.e., this will include immigration holds/detainers). ICE notifies jails and prisons of their intention to take a client into custody by lodging a detainer request with the custodial agency. This may be indicated in the online “look up” system run by the local arresting agency, it may have been announced as a “hold” during the arraignment, or it may be disclosed if you ask the custodial agency if there are any “holds or warrants” for your client.  (Note:  In NYS, it is illegal for local jails and state prisons to hold immigrants for additional time based solely on a detainer request.  </a:t>
            </a:r>
            <a:r>
              <a:rPr lang="en-US" i="1" dirty="0"/>
              <a:t>See</a:t>
            </a:r>
            <a:r>
              <a:rPr lang="en-US" dirty="0"/>
              <a:t> </a:t>
            </a:r>
            <a:r>
              <a:rPr lang="en-US" i="1" dirty="0"/>
              <a:t>People ex rel. Wells v. DeMarco</a:t>
            </a:r>
            <a:r>
              <a:rPr lang="en-US" dirty="0"/>
              <a:t>, 168 A.D.3d 31, 88 N.Y.S.3d 518 (N.Y. App. Div. 2018).</a:t>
            </a:r>
          </a:p>
          <a:p>
            <a:pPr marL="171450" indent="-171450">
              <a:buFont typeface="Arial" panose="020B0604020202020204" pitchFamily="34" charset="0"/>
              <a:buChar char="•"/>
            </a:pPr>
            <a:r>
              <a:rPr lang="en-US" dirty="0"/>
              <a:t>Confirm whether your jurisdiction has authority to communicate with ICE.  For instance, in NYC, NYC DOC may only provide information about release dates and times to ICE about clients convicted of certain felonies in the past five years.  (</a:t>
            </a:r>
            <a:r>
              <a:rPr lang="en-US" i="1" dirty="0"/>
              <a:t>See</a:t>
            </a:r>
            <a:r>
              <a:rPr lang="en-US" dirty="0"/>
              <a:t> New York City’s Detainer Discretion Law, consult the Chart and Practice Advisory by Cardozo Law Kathryn O. Greenberg Immigration Justice Clinic and the Immigrant Defense Project available at: https://www.immigrantdefenseproject.org/wp-content/uploads/2013/09/Practice-Advisory-2014-Detainer-Discretion-Law-PEP.pdf for more information.)</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2F6C7333-4079-492A-AEFE-5A9DD82392D6}" type="slidenum">
              <a:rPr lang="en-US" smtClean="0"/>
              <a:pPr/>
              <a:t>13</a:t>
            </a:fld>
            <a:endParaRPr lang="en-US" dirty="0"/>
          </a:p>
        </p:txBody>
      </p:sp>
    </p:spTree>
    <p:extLst>
      <p:ext uri="{BB962C8B-B14F-4D97-AF65-F5344CB8AC3E}">
        <p14:creationId xmlns:p14="http://schemas.microsoft.com/office/powerpoint/2010/main" val="3684240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TIP:  ARGUING BAIL FOR A NONCITIZEN:  If issues are raised that a bail in a criminal proceeding should be denied to ensure appearance of a noncitizen to any subsequent immigration hearing – defense counsel should be prepared to address whether removal proceedings were inevitable pending resolution of the pending criminal matter, (i.e., are there any other justifications that will place the individual into immigration removal proceedings, such as a prior criminal conviction or immigration violation such as a visa overstay or being undocumented).  </a:t>
            </a:r>
          </a:p>
          <a:p>
            <a:endParaRPr lang="en-US" dirty="0"/>
          </a:p>
          <a:p>
            <a:r>
              <a:rPr lang="en-US" dirty="0"/>
              <a:t>Also note, that a recent national study conducted on appearances of individuals to immigration proceedings found that 83% of non-detained immigrants with completed or pending removal cases attended all their hearings from 2008 to 2018 and that 96% of non-detained immigrants represented by a lawyer attended all of their hearings from 2008 to 2018 nationwide.  (See Measuring In Absentia Removal in Immigration Court, American Immigration Council Special Report (January 2021), Ingrid Eagly, Esq. and Steven Shafer, Esq. available at https://www.americanimmigrationcouncil.org/research/measuring-absentia-removal-immigration-court for more information.)</a:t>
            </a:r>
          </a:p>
          <a:p>
            <a:endParaRPr lang="en-US" dirty="0"/>
          </a:p>
        </p:txBody>
      </p:sp>
      <p:sp>
        <p:nvSpPr>
          <p:cNvPr id="4" name="Slide Number Placeholder 3"/>
          <p:cNvSpPr>
            <a:spLocks noGrp="1"/>
          </p:cNvSpPr>
          <p:nvPr>
            <p:ph type="sldNum" sz="quarter" idx="5"/>
          </p:nvPr>
        </p:nvSpPr>
        <p:spPr/>
        <p:txBody>
          <a:bodyPr/>
          <a:lstStyle/>
          <a:p>
            <a:fld id="{2F6C7333-4079-492A-AEFE-5A9DD82392D6}" type="slidenum">
              <a:rPr lang="en-US" smtClean="0"/>
              <a:pPr/>
              <a:t>14</a:t>
            </a:fld>
            <a:endParaRPr lang="en-US" dirty="0"/>
          </a:p>
        </p:txBody>
      </p:sp>
    </p:spTree>
    <p:extLst>
      <p:ext uri="{BB962C8B-B14F-4D97-AF65-F5344CB8AC3E}">
        <p14:creationId xmlns:p14="http://schemas.microsoft.com/office/powerpoint/2010/main" val="2254235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 copy of DHS memorandum executed on January 20, 2021 in program materials.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Currently, DHS Immigration and Customs (ICE) officers need to obtain approval from their superiors before arresting or deporting people who are not considered a current enforcement priority.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NOTE:  Jan 22, 2021 - Attorney General Ken Paxton today filed a complaint and motion for temporary restraining order in the United States District Court for the Southern District of Texas, asking the Court to immediately halt the Department of Homeland Security’s (DHS) freeze on deportations of illegal aliens.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On January 26, 2021, U.S. District Judge Drew Tipton issued a 14-day temporary restraining order that halts the moratorium that the Biden administration announced on its first day finding that Texas was able to prove that the pause in removals “establishes a substantial risk of imminent and irreparable harm to Texas.” He added that Texas was able to demonstrate "a substantial likelihood of success" in its claim that the moratorium violates federal law.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On February 23, 2021, Judge Tipton issued a preliminary injunction sought by Texas, which argued the moratorium violated federal law and risked imposing additional costs on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  Track clients in immigration detention, particularly those facing potential transfer to an immigration-related detention space located within the 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Circuit. </a:t>
            </a:r>
          </a:p>
          <a:p>
            <a:endParaRPr lang="en-US" dirty="0"/>
          </a:p>
        </p:txBody>
      </p:sp>
      <p:sp>
        <p:nvSpPr>
          <p:cNvPr id="4" name="Slide Number Placeholder 3"/>
          <p:cNvSpPr>
            <a:spLocks noGrp="1"/>
          </p:cNvSpPr>
          <p:nvPr>
            <p:ph type="sldNum" sz="quarter" idx="5"/>
          </p:nvPr>
        </p:nvSpPr>
        <p:spPr/>
        <p:txBody>
          <a:bodyPr/>
          <a:lstStyle/>
          <a:p>
            <a:fld id="{2F6C7333-4079-492A-AEFE-5A9DD82392D6}" type="slidenum">
              <a:rPr lang="en-US" smtClean="0"/>
              <a:pPr/>
              <a:t>15</a:t>
            </a:fld>
            <a:endParaRPr lang="en-US" dirty="0"/>
          </a:p>
        </p:txBody>
      </p:sp>
    </p:spTree>
    <p:extLst>
      <p:ext uri="{BB962C8B-B14F-4D97-AF65-F5344CB8AC3E}">
        <p14:creationId xmlns:p14="http://schemas.microsoft.com/office/powerpoint/2010/main" val="1358842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 OF HOMELAND SECURITY CASE REVIEW PROCESS:  </a:t>
            </a:r>
          </a:p>
          <a:p>
            <a:endParaRPr lang="en-US" dirty="0"/>
          </a:p>
          <a:p>
            <a:r>
              <a:rPr lang="en-US" dirty="0"/>
              <a:t>Contact ICE About an Immigration/Detention Case - The US Immigration and Customs Enforcement (ICE) has created an appeals process that will permit migrants to challenge arrests and deportations if they feel their treatment does not reflect the Biden administration’s own policies.</a:t>
            </a:r>
          </a:p>
          <a:p>
            <a:r>
              <a:rPr lang="en-US" dirty="0"/>
              <a:t>DHS reports that the appeals process could be used by individuals who believe that their case does not “align with ICE’s enforcement, detention, and removal priorities.”</a:t>
            </a:r>
          </a:p>
          <a:p>
            <a:endParaRPr lang="en-US" dirty="0"/>
          </a:p>
          <a:p>
            <a:r>
              <a:rPr lang="en-US" dirty="0"/>
              <a:t>Contact ICE About an Immigration/Detention Case at https://www.ice.gov/ICEcasereview for contact information (i.e., DHS field offices and contact information), guidance and forms available to support the case review process conducted by DHS.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C7333-4079-492A-AEFE-5A9DD82392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0158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433388" y="709613"/>
            <a:ext cx="6299200" cy="35433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5" name="Shape 125"/>
          <p:cNvSpPr txBox="1">
            <a:spLocks noGrp="1"/>
          </p:cNvSpPr>
          <p:nvPr>
            <p:ph type="body" idx="1"/>
          </p:nvPr>
        </p:nvSpPr>
        <p:spPr>
          <a:xfrm>
            <a:off x="716534" y="4489080"/>
            <a:ext cx="5732256" cy="4252812"/>
          </a:xfrm>
          <a:prstGeom prst="rect">
            <a:avLst/>
          </a:prstGeom>
          <a:noFill/>
          <a:ln>
            <a:noFill/>
          </a:ln>
        </p:spPr>
        <p:txBody>
          <a:bodyPr lIns="94922" tIns="94922" rIns="94922" bIns="94922" anchor="t" anchorCtr="0">
            <a:noAutofit/>
          </a:bodyPr>
          <a:lstStyle/>
          <a:p>
            <a:endParaRPr sz="1100" dirty="0"/>
          </a:p>
        </p:txBody>
      </p:sp>
    </p:spTree>
    <p:extLst>
      <p:ext uri="{BB962C8B-B14F-4D97-AF65-F5344CB8AC3E}">
        <p14:creationId xmlns:p14="http://schemas.microsoft.com/office/powerpoint/2010/main" val="193729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C7333-4079-492A-AEFE-5A9DD82392D6}" type="slidenum">
              <a:rPr lang="en-US" smtClean="0"/>
              <a:pPr/>
              <a:t>18</a:t>
            </a:fld>
            <a:endParaRPr lang="en-US" dirty="0"/>
          </a:p>
        </p:txBody>
      </p:sp>
    </p:spTree>
    <p:extLst>
      <p:ext uri="{BB962C8B-B14F-4D97-AF65-F5344CB8AC3E}">
        <p14:creationId xmlns:p14="http://schemas.microsoft.com/office/powerpoint/2010/main" val="1990926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the types of questions that an applicant seeking a green card (i.e., LPR status) must answer under penalty of perjury before DHS.</a:t>
            </a:r>
          </a:p>
        </p:txBody>
      </p:sp>
      <p:sp>
        <p:nvSpPr>
          <p:cNvPr id="4" name="Slide Number Placeholder 3"/>
          <p:cNvSpPr>
            <a:spLocks noGrp="1"/>
          </p:cNvSpPr>
          <p:nvPr>
            <p:ph type="sldNum" sz="quarter" idx="5"/>
          </p:nvPr>
        </p:nvSpPr>
        <p:spPr/>
        <p:txBody>
          <a:bodyPr/>
          <a:lstStyle/>
          <a:p>
            <a:fld id="{2F6C7333-4079-492A-AEFE-5A9DD82392D6}" type="slidenum">
              <a:rPr lang="en-US" smtClean="0"/>
              <a:pPr/>
              <a:t>19</a:t>
            </a:fld>
            <a:endParaRPr lang="en-US" dirty="0"/>
          </a:p>
        </p:txBody>
      </p:sp>
    </p:spTree>
    <p:extLst>
      <p:ext uri="{BB962C8B-B14F-4D97-AF65-F5344CB8AC3E}">
        <p14:creationId xmlns:p14="http://schemas.microsoft.com/office/powerpoint/2010/main" val="748086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above-referenced authorities within the umbrella of the US Department of Homeland Security have the authority to issue immigration charging documents to place an individual into immigration detention and before an immigration judge for a removal hearing.</a:t>
            </a:r>
          </a:p>
        </p:txBody>
      </p:sp>
      <p:sp>
        <p:nvSpPr>
          <p:cNvPr id="4" name="Slide Number Placeholder 3"/>
          <p:cNvSpPr>
            <a:spLocks noGrp="1"/>
          </p:cNvSpPr>
          <p:nvPr>
            <p:ph type="sldNum" sz="quarter" idx="10"/>
          </p:nvPr>
        </p:nvSpPr>
        <p:spPr/>
        <p:txBody>
          <a:bodyPr/>
          <a:lstStyle/>
          <a:p>
            <a:fld id="{2F6C7333-4079-492A-AEFE-5A9DD82392D6}" type="slidenum">
              <a:rPr lang="en-US" smtClean="0"/>
              <a:pPr/>
              <a:t>20</a:t>
            </a:fld>
            <a:endParaRPr lang="en-US" dirty="0"/>
          </a:p>
        </p:txBody>
      </p:sp>
    </p:spTree>
    <p:extLst>
      <p:ext uri="{BB962C8B-B14F-4D97-AF65-F5344CB8AC3E}">
        <p14:creationId xmlns:p14="http://schemas.microsoft.com/office/powerpoint/2010/main" val="270131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C7333-4079-492A-AEFE-5A9DD82392D6}" type="slidenum">
              <a:rPr lang="en-US" smtClean="0"/>
              <a:pPr/>
              <a:t>2</a:t>
            </a:fld>
            <a:endParaRPr lang="en-US" dirty="0"/>
          </a:p>
        </p:txBody>
      </p:sp>
    </p:spTree>
    <p:extLst>
      <p:ext uri="{BB962C8B-B14F-4D97-AF65-F5344CB8AC3E}">
        <p14:creationId xmlns:p14="http://schemas.microsoft.com/office/powerpoint/2010/main" val="2353295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of structure for the immigration removal hearing process. </a:t>
            </a:r>
          </a:p>
        </p:txBody>
      </p:sp>
      <p:sp>
        <p:nvSpPr>
          <p:cNvPr id="4" name="Slide Number Placeholder 3"/>
          <p:cNvSpPr>
            <a:spLocks noGrp="1"/>
          </p:cNvSpPr>
          <p:nvPr>
            <p:ph type="sldNum" sz="quarter" idx="10"/>
          </p:nvPr>
        </p:nvSpPr>
        <p:spPr/>
        <p:txBody>
          <a:bodyPr/>
          <a:lstStyle/>
          <a:p>
            <a:fld id="{2F6C7333-4079-492A-AEFE-5A9DD82392D6}" type="slidenum">
              <a:rPr lang="en-US" smtClean="0"/>
              <a:pPr/>
              <a:t>21</a:t>
            </a:fld>
            <a:endParaRPr lang="en-US" dirty="0"/>
          </a:p>
        </p:txBody>
      </p:sp>
    </p:spTree>
    <p:extLst>
      <p:ext uri="{BB962C8B-B14F-4D97-AF65-F5344CB8AC3E}">
        <p14:creationId xmlns:p14="http://schemas.microsoft.com/office/powerpoint/2010/main" val="3608994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Post-Padilla Case of Interest:  Federal</a:t>
            </a:r>
          </a:p>
          <a:p>
            <a:endParaRPr lang="en-US" dirty="0"/>
          </a:p>
          <a:p>
            <a:r>
              <a:rPr lang="en-US" dirty="0"/>
              <a:t>Kovacs v. U.S., 744 F.3d 44 (2d Cir. Mar. 3, 2014) (petitioner demonstrated reasonable probability that he could have negotiated a plea that did not affect his immigration status, and demonstrated reasonable probability that he would have proceeded to trial if he had known the truth).</a:t>
            </a:r>
          </a:p>
          <a:p>
            <a:endParaRPr lang="en-US" dirty="0"/>
          </a:p>
          <a:p>
            <a:endParaRPr lang="en-US" dirty="0"/>
          </a:p>
        </p:txBody>
      </p:sp>
      <p:sp>
        <p:nvSpPr>
          <p:cNvPr id="4" name="Slide Number Placeholder 3"/>
          <p:cNvSpPr>
            <a:spLocks noGrp="1"/>
          </p:cNvSpPr>
          <p:nvPr>
            <p:ph type="sldNum" sz="quarter" idx="5"/>
          </p:nvPr>
        </p:nvSpPr>
        <p:spPr/>
        <p:txBody>
          <a:bodyPr/>
          <a:lstStyle/>
          <a:p>
            <a:fld id="{2F6C7333-4079-492A-AEFE-5A9DD82392D6}" type="slidenum">
              <a:rPr lang="en-US" smtClean="0"/>
              <a:pPr/>
              <a:t>24</a:t>
            </a:fld>
            <a:endParaRPr lang="en-US" dirty="0"/>
          </a:p>
        </p:txBody>
      </p:sp>
    </p:spTree>
    <p:extLst>
      <p:ext uri="{BB962C8B-B14F-4D97-AF65-F5344CB8AC3E}">
        <p14:creationId xmlns:p14="http://schemas.microsoft.com/office/powerpoint/2010/main" val="2688754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Post-Padilla Cases of Interest:  New York State</a:t>
            </a:r>
          </a:p>
          <a:p>
            <a:endParaRPr lang="en-US" dirty="0"/>
          </a:p>
          <a:p>
            <a:r>
              <a:rPr lang="en-US" dirty="0"/>
              <a:t>People v. Lantigua, 184 AD3d 80 (1st Dept) (4/30/20 DOI). Error to summarily deny CPL 440.10 motion regarding IAC as to advice on immigration consequences. In unsworn letter, counsel admitted his flawed performance. The defendant received no relevant advice at the plea proceedings. The motion court should not have focused on likelihood that the defendant would have been convicted after trial. IAC claim may succeed even where a favorable outcome is unlikely. The defendant faced only a short sentence if convicted after trial and he had family here.</a:t>
            </a:r>
          </a:p>
          <a:p>
            <a:endParaRPr lang="en-US" dirty="0"/>
          </a:p>
          <a:p>
            <a:r>
              <a:rPr lang="en-US" dirty="0"/>
              <a:t>People v. George, 183 AD3d 436 (1st Dept), (5/15/20 DOI). The defendant’s guilty plea subjected him to mandatory deportation. His 440 motion charged that defense counsel was ineffective in failing to make any effort to negotiate a plea with less severe immigration consequences. Plea counsel did not consider immigration impact, according to a supporting affidavit. Where the alleged IAC was the failure to negotiate an immigration-friendly plea, the defendant must show a reasonable probability that the People would have made such an offer. The defendant made such showing. Motion court abused its discretion in denying the 440 motion without a hearing.</a:t>
            </a:r>
          </a:p>
          <a:p>
            <a:endParaRPr lang="en-US" dirty="0"/>
          </a:p>
          <a:p>
            <a:r>
              <a:rPr lang="en-US" dirty="0"/>
              <a:t>People v. Ni, 184 AD3d 541 (COA) (6/25/20 DOI).  The defendant was convicted, after a jury trial, of 3rd </a:t>
            </a:r>
          </a:p>
          <a:p>
            <a:r>
              <a:rPr lang="en-US" dirty="0"/>
              <a:t>degree grand larceny and other crimes. In a 440 motion, he asserted that his attorney advised him that a guilty plea to petit larceny would result in mandatory deportation. In fact, such a plea would only have rendered the defendant deportable with the possibility of discretionary relief. The defendant claimed that he rejected a favorable plea offer based on the misadvice. A hearing was necessary to determine whether counsel gave erroneous guidance and the defendant was thereby prejudiced. </a:t>
            </a:r>
          </a:p>
          <a:p>
            <a:endParaRPr lang="en-US" dirty="0"/>
          </a:p>
          <a:p>
            <a:r>
              <a:rPr lang="en-US" dirty="0"/>
              <a:t>People v. Gomez, 186 AD3d 422 (1st Dept), (8/14/20 DOI).  Direct appeal raising IAC claim. Affirmance. One judge dissented. At the plea hearing, the court asked, “do we have any Padilla issue here?” Defense counsel responded that he had spoken to the defendant “about all possible consequences.” The defendant then pleaded guilty to the crime, an aggravated felony. The consequences were not “possible,” but virtually certain. The majority failed to explain why this case was not governed by many previous decisions holding that the court could review an IAC claim where counsel represented that he advised the client of possible immigration consequences when the defendant, in fact, faced mandatory deportation.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C7333-4079-492A-AEFE-5A9DD82392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7881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i="1" dirty="0"/>
              <a:t>People v Picca </a:t>
            </a:r>
            <a:r>
              <a:rPr lang="en-US" dirty="0"/>
              <a:t>places the burden on defense counsel to inquire as to the immigration status of a client as part of affirmative duty to advise on immigration consequences.</a:t>
            </a:r>
          </a:p>
        </p:txBody>
      </p:sp>
      <p:sp>
        <p:nvSpPr>
          <p:cNvPr id="4" name="Slide Number Placeholder 3"/>
          <p:cNvSpPr>
            <a:spLocks noGrp="1"/>
          </p:cNvSpPr>
          <p:nvPr>
            <p:ph type="sldNum" sz="quarter" idx="5"/>
          </p:nvPr>
        </p:nvSpPr>
        <p:spPr/>
        <p:txBody>
          <a:bodyPr/>
          <a:lstStyle/>
          <a:p>
            <a:fld id="{2F6C7333-4079-492A-AEFE-5A9DD82392D6}" type="slidenum">
              <a:rPr lang="en-US" smtClean="0"/>
              <a:pPr/>
              <a:t>26</a:t>
            </a:fld>
            <a:endParaRPr lang="en-US" dirty="0"/>
          </a:p>
        </p:txBody>
      </p:sp>
    </p:spTree>
    <p:extLst>
      <p:ext uri="{BB962C8B-B14F-4D97-AF65-F5344CB8AC3E}">
        <p14:creationId xmlns:p14="http://schemas.microsoft.com/office/powerpoint/2010/main" val="1279155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of Strickland, recent case:</a:t>
            </a:r>
          </a:p>
          <a:p>
            <a:endParaRPr lang="en-US" dirty="0"/>
          </a:p>
          <a:p>
            <a:r>
              <a:rPr lang="en-US" dirty="0"/>
              <a:t>Doe v. United States, No. 17-1841 (2d Cir. 2019) - Cooperating Witness Writ of Coram Nobis Based on Failure of Trial Counsel to Accurately Advise of Immigration Consequences</a:t>
            </a:r>
          </a:p>
          <a:p>
            <a:endParaRPr lang="en-US" dirty="0"/>
          </a:p>
          <a:p>
            <a:r>
              <a:rPr lang="en-US" dirty="0"/>
              <a:t>In Doe v. Unites States, the Second Circuit (Chief Judge Katzmann, Judge Kearse, and Judge Chin) reversed the district court’s denial of Doe’s petition for a writ of coram nobis.  In a partially redacted opinion, the panel recognized the right of a defendant to make plea decisions with knowledge about the immigration consequences. Specifically, Doe, an LPR (green card holder) cooperated with the government following a guilty plea to a conspiracy offense.  Although the offense was an aggravated felony, Doe’s attorney assured him that he should not be subject to removal and the government offered assurances that they would prevent any deportation.  Doe was placed into removal proceedings and subsequently sought a coram nobis petition.  Initially the government opposed the petition but then retracted their opposition in support of Doe’s requested relief arguing that Doe had received ineffective assistance of counsel. </a:t>
            </a:r>
          </a:p>
          <a:p>
            <a:endParaRPr lang="en-US" dirty="0"/>
          </a:p>
          <a:p>
            <a:r>
              <a:rPr lang="en-US" dirty="0"/>
              <a:t>Examining the evidence from the time of Doe’s plea, the Court concluded that Doe had been “deeply concerned” about the deportation consequences that might attach to his plea, and he had received multiple reassurances from his counsel and the government that his plea would not lead to his removal. The Court also found that Doe’s background indicated deep ties to the United States and a clear desire to remain.  The Court rejected the government’s argument that there was not another clear option for Doe to plead guilty, stating that he could have pleaded to the same offense with a lower-dollar loss amount, which would not have led to the offense being classified as an aggravated felony, or to a different, redacted offense.  And further, while the Court noted that Doe did have available defenses at trial, it also noted that, where the consequences of conviction after trial were not significantly more severe, it might be rational to pursue “even a small possibility of an acquittal or a successful challenge to the loss figure.”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C7333-4079-492A-AEFE-5A9DD82392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7426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PlaceHolder 1"/>
          <p:cNvSpPr>
            <a:spLocks noGrp="1"/>
          </p:cNvSpPr>
          <p:nvPr>
            <p:ph type="body"/>
          </p:nvPr>
        </p:nvSpPr>
        <p:spPr>
          <a:xfrm>
            <a:off x="700979" y="4474032"/>
            <a:ext cx="5607471" cy="3659879"/>
          </a:xfrm>
          <a:prstGeom prst="rect">
            <a:avLst/>
          </a:prstGeom>
        </p:spPr>
        <p:txBody>
          <a:bodyPr lIns="93026" tIns="46513" rIns="93026" bIns="46513"/>
          <a:lstStyle/>
          <a:p>
            <a:r>
              <a:rPr lang="en-US" sz="2000" spc="-1" dirty="0">
                <a:solidFill>
                  <a:srgbClr val="000000"/>
                </a:solidFill>
                <a:uFill>
                  <a:solidFill>
                    <a:srgbClr val="FFFFFF"/>
                  </a:solidFill>
                </a:uFill>
              </a:rPr>
              <a:t>SECTION HEADER</a:t>
            </a:r>
          </a:p>
        </p:txBody>
      </p:sp>
      <p:sp>
        <p:nvSpPr>
          <p:cNvPr id="417" name="CustomShape 2"/>
          <p:cNvSpPr/>
          <p:nvPr/>
        </p:nvSpPr>
        <p:spPr>
          <a:xfrm>
            <a:off x="3970761" y="8830098"/>
            <a:ext cx="3037213" cy="465697"/>
          </a:xfrm>
          <a:prstGeom prst="rect">
            <a:avLst/>
          </a:prstGeom>
          <a:noFill/>
          <a:ln>
            <a:noFill/>
          </a:ln>
        </p:spPr>
        <p:style>
          <a:lnRef idx="0">
            <a:scrgbClr r="0" g="0" b="0"/>
          </a:lnRef>
          <a:fillRef idx="0">
            <a:scrgbClr r="0" g="0" b="0"/>
          </a:fillRef>
          <a:effectRef idx="0">
            <a:scrgbClr r="0" g="0" b="0"/>
          </a:effectRef>
          <a:fontRef idx="minor"/>
        </p:style>
        <p:txBody>
          <a:bodyPr lIns="93026" tIns="46513" rIns="93026" bIns="46513" anchor="b"/>
          <a:lstStyle/>
          <a:p>
            <a:pPr marL="0" marR="0" lvl="0" indent="0" algn="r" defTabSz="914400" rtl="0" eaLnBrk="1" fontAlgn="auto" latinLnBrk="0" hangingPunct="1">
              <a:lnSpc>
                <a:spcPct val="100000"/>
              </a:lnSpc>
              <a:spcBef>
                <a:spcPts val="0"/>
              </a:spcBef>
              <a:spcAft>
                <a:spcPts val="0"/>
              </a:spcAft>
              <a:buClrTx/>
              <a:buSzTx/>
              <a:buFontTx/>
              <a:buNone/>
              <a:tabLst/>
              <a:defRPr/>
            </a:pPr>
            <a:fld id="{40A2F793-447F-4CB3-94A0-B88B8754A98D}" type="slidenum">
              <a:rPr kumimoji="0" lang="en-US" sz="1200" b="0" i="0" u="none" strike="noStrike" kern="1200" cap="none" spc="-1" normalizeH="0" baseline="0" noProof="0">
                <a:ln>
                  <a:noFill/>
                </a:ln>
                <a:solidFill>
                  <a:srgbClr val="000000"/>
                </a:solidFill>
                <a:effectLst/>
                <a:uLnTx/>
                <a:uFill>
                  <a:solidFill>
                    <a:srgbClr val="FFFFFF"/>
                  </a:solidFill>
                </a:uFill>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Tree>
    <p:extLst>
      <p:ext uri="{BB962C8B-B14F-4D97-AF65-F5344CB8AC3E}">
        <p14:creationId xmlns:p14="http://schemas.microsoft.com/office/powerpoint/2010/main" val="39204555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C7333-4079-492A-AEFE-5A9DD82392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0225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7F59D-2F35-4E9D-81F2-296FA625A4B8}" type="slidenum">
              <a:rPr kumimoji="0" lang="en-US" sz="1400" b="0" i="0" u="none" strike="noStrike" kern="1200" cap="none" spc="-1" normalizeH="0" baseline="0" noProof="0">
                <a:ln>
                  <a:noFill/>
                </a:ln>
                <a:solidFill>
                  <a:srgbClr val="000000"/>
                </a:solidFill>
                <a:effectLst/>
                <a:uLnTx/>
                <a:uFill>
                  <a:solidFill>
                    <a:srgbClr val="FFFFFF"/>
                  </a:solidFill>
                </a:uFill>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1" normalizeH="0" baseline="0" noProof="0" dirty="0">
              <a:ln>
                <a:noFill/>
              </a:ln>
              <a:solidFill>
                <a:srgbClr val="000000"/>
              </a:solidFill>
              <a:effectLst/>
              <a:uLnTx/>
              <a:uFill>
                <a:solidFill>
                  <a:srgbClr val="FFFFFF"/>
                </a:solidFill>
              </a:uFill>
              <a:latin typeface="Calibri"/>
              <a:ea typeface="+mn-ea"/>
              <a:cs typeface="+mn-cs"/>
            </a:endParaRPr>
          </a:p>
        </p:txBody>
      </p:sp>
    </p:spTree>
    <p:extLst>
      <p:ext uri="{BB962C8B-B14F-4D97-AF65-F5344CB8AC3E}">
        <p14:creationId xmlns:p14="http://schemas.microsoft.com/office/powerpoint/2010/main" val="4177795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7F59D-2F35-4E9D-81F2-296FA625A4B8}" type="slidenum">
              <a:rPr kumimoji="0" lang="en-US" sz="1400" b="0" i="0" u="none" strike="noStrike" kern="1200" cap="none" spc="-1" normalizeH="0" baseline="0" noProof="0">
                <a:ln>
                  <a:noFill/>
                </a:ln>
                <a:solidFill>
                  <a:srgbClr val="000000"/>
                </a:solidFill>
                <a:effectLst/>
                <a:uLnTx/>
                <a:uFill>
                  <a:solidFill>
                    <a:srgbClr val="FFFFFF"/>
                  </a:solidFill>
                </a:uFill>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1" normalizeH="0" baseline="0" noProof="0" dirty="0">
              <a:ln>
                <a:noFill/>
              </a:ln>
              <a:solidFill>
                <a:srgbClr val="000000"/>
              </a:solidFill>
              <a:effectLst/>
              <a:uLnTx/>
              <a:uFill>
                <a:solidFill>
                  <a:srgbClr val="FFFFFF"/>
                </a:solidFill>
              </a:uFill>
              <a:latin typeface="Calibri"/>
              <a:ea typeface="+mn-ea"/>
              <a:cs typeface="+mn-cs"/>
            </a:endParaRPr>
          </a:p>
        </p:txBody>
      </p:sp>
    </p:spTree>
    <p:extLst>
      <p:ext uri="{BB962C8B-B14F-4D97-AF65-F5344CB8AC3E}">
        <p14:creationId xmlns:p14="http://schemas.microsoft.com/office/powerpoint/2010/main" val="29922394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People v. Delorbe 35 NY3d 112, (March 31, 2020). Defendant pleaded guilty to attempted second-degree burglary eight months after being provided a written notice indicating that his guilty plea may result in adverse immigration consequences, including removal, (i.e., theft-related offense qualified as aggravated felony under 8 USC § 1101(a)(43)). He was sentenced to 5 years in prison and filed a pro se CPL 440.10 motion, asserting that defense counsel failed to inform regarding his risk of removal. The narrow preservation exception under Peque was inapplicable, as defendant had the opportunity to raise the issue previously. A defendant must preserve a challenge to the voluntariness of a plea and a due process violation claim stemming from the court failing to appraise the defendant in this regard. This is generally done through a motion to withdraw the plea prior to sentence (CPL 220.60(3)) or a motion to vacate the judgment after sentence (CPL 440.10).  In this case, the record seems to indicate that defendant had actual knowledge of his immigration problem since he was handed a written notice at arraignment that gave the defendant the opportunity to ask questions regarding the immigration consequences of his guilty plea. The defendant’s direct appeal and his CPL 440 appeal were consolidated and his 440 motion denied. </a:t>
            </a:r>
          </a:p>
          <a:p>
            <a:endParaRPr lang="en-US" dirty="0"/>
          </a:p>
        </p:txBody>
      </p:sp>
      <p:sp>
        <p:nvSpPr>
          <p:cNvPr id="4" name="Slide Number Placeholder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7F59D-2F35-4E9D-81F2-296FA625A4B8}" type="slidenum">
              <a:rPr kumimoji="0" lang="en-US" sz="1400" b="0" i="0" u="none" strike="noStrike" kern="1200" cap="none" spc="-1" normalizeH="0" baseline="0" noProof="0">
                <a:ln>
                  <a:noFill/>
                </a:ln>
                <a:solidFill>
                  <a:srgbClr val="000000"/>
                </a:solidFill>
                <a:effectLst/>
                <a:uLnTx/>
                <a:uFill>
                  <a:solidFill>
                    <a:srgbClr val="FFFFFF"/>
                  </a:solidFill>
                </a:uFill>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1" normalizeH="0" baseline="0" noProof="0" dirty="0">
              <a:ln>
                <a:noFill/>
              </a:ln>
              <a:solidFill>
                <a:srgbClr val="000000"/>
              </a:solidFill>
              <a:effectLst/>
              <a:uLnTx/>
              <a:uFill>
                <a:solidFill>
                  <a:srgbClr val="FFFFFF"/>
                </a:solidFill>
              </a:uFill>
              <a:latin typeface="Calibri"/>
              <a:ea typeface="+mn-ea"/>
              <a:cs typeface="+mn-cs"/>
            </a:endParaRPr>
          </a:p>
        </p:txBody>
      </p:sp>
    </p:spTree>
    <p:extLst>
      <p:ext uri="{BB962C8B-B14F-4D97-AF65-F5344CB8AC3E}">
        <p14:creationId xmlns:p14="http://schemas.microsoft.com/office/powerpoint/2010/main" val="17981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HEADER</a:t>
            </a:r>
          </a:p>
        </p:txBody>
      </p:sp>
      <p:sp>
        <p:nvSpPr>
          <p:cNvPr id="4" name="Slide Number Placeholder 3"/>
          <p:cNvSpPr>
            <a:spLocks noGrp="1"/>
          </p:cNvSpPr>
          <p:nvPr>
            <p:ph type="sldNum" sz="quarter" idx="10"/>
          </p:nvPr>
        </p:nvSpPr>
        <p:spPr/>
        <p:txBody>
          <a:bodyPr/>
          <a:lstStyle/>
          <a:p>
            <a:fld id="{AF3F9717-867D-45BF-961C-F7969A36EEA7}" type="slidenum">
              <a:rPr lang="en-US" smtClean="0"/>
              <a:t>3</a:t>
            </a:fld>
            <a:endParaRPr lang="en-US" dirty="0"/>
          </a:p>
        </p:txBody>
      </p:sp>
    </p:spTree>
    <p:extLst>
      <p:ext uri="{BB962C8B-B14F-4D97-AF65-F5344CB8AC3E}">
        <p14:creationId xmlns:p14="http://schemas.microsoft.com/office/powerpoint/2010/main" val="2392382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7F59D-2F35-4E9D-81F2-296FA625A4B8}" type="slidenum">
              <a:rPr kumimoji="0" lang="en-US" sz="1400" b="0" i="0" u="none" strike="noStrike" kern="1200" cap="none" spc="-1" normalizeH="0" baseline="0" noProof="0">
                <a:ln>
                  <a:noFill/>
                </a:ln>
                <a:solidFill>
                  <a:srgbClr val="000000"/>
                </a:solidFill>
                <a:effectLst/>
                <a:uLnTx/>
                <a:uFill>
                  <a:solidFill>
                    <a:srgbClr val="FFFFFF"/>
                  </a:solidFill>
                </a:uFill>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1" normalizeH="0" baseline="0" noProof="0" dirty="0">
              <a:ln>
                <a:noFill/>
              </a:ln>
              <a:solidFill>
                <a:srgbClr val="000000"/>
              </a:solidFill>
              <a:effectLst/>
              <a:uLnTx/>
              <a:uFill>
                <a:solidFill>
                  <a:srgbClr val="FFFFFF"/>
                </a:solidFill>
              </a:uFill>
              <a:latin typeface="Calibri"/>
              <a:ea typeface="+mn-ea"/>
              <a:cs typeface="+mn-cs"/>
            </a:endParaRPr>
          </a:p>
        </p:txBody>
      </p:sp>
    </p:spTree>
    <p:extLst>
      <p:ext uri="{BB962C8B-B14F-4D97-AF65-F5344CB8AC3E}">
        <p14:creationId xmlns:p14="http://schemas.microsoft.com/office/powerpoint/2010/main" val="3605864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HEADER</a:t>
            </a:r>
          </a:p>
        </p:txBody>
      </p:sp>
      <p:sp>
        <p:nvSpPr>
          <p:cNvPr id="4" name="Slide Number Placeholder 3"/>
          <p:cNvSpPr>
            <a:spLocks noGrp="1"/>
          </p:cNvSpPr>
          <p:nvPr>
            <p:ph type="sldNum" sz="quarter" idx="10"/>
          </p:nvPr>
        </p:nvSpPr>
        <p:spPr/>
        <p:txBody>
          <a:bodyPr/>
          <a:lstStyle/>
          <a:p>
            <a:fld id="{AF3F9717-867D-45BF-961C-F7969A36EEA7}" type="slidenum">
              <a:rPr lang="en-US" smtClean="0"/>
              <a:t>35</a:t>
            </a:fld>
            <a:endParaRPr lang="en-US" dirty="0"/>
          </a:p>
        </p:txBody>
      </p:sp>
    </p:spTree>
    <p:extLst>
      <p:ext uri="{BB962C8B-B14F-4D97-AF65-F5344CB8AC3E}">
        <p14:creationId xmlns:p14="http://schemas.microsoft.com/office/powerpoint/2010/main" val="3696665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C7F59D-2F35-4E9D-81F2-296FA625A4B8}" type="slidenum">
              <a:rPr kumimoji="0" lang="en-US" sz="1400" b="0" i="0" u="none" strike="noStrike" kern="1200" cap="none" spc="-1" normalizeH="0" baseline="0" noProof="0">
                <a:ln>
                  <a:noFill/>
                </a:ln>
                <a:solidFill>
                  <a:srgbClr val="000000"/>
                </a:solidFill>
                <a:effectLst/>
                <a:uLnTx/>
                <a:uFill>
                  <a:solidFill>
                    <a:srgbClr val="FFFFFF"/>
                  </a:solidFill>
                </a:uFill>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1" normalizeH="0" baseline="0" noProof="0" dirty="0">
              <a:ln>
                <a:noFill/>
              </a:ln>
              <a:solidFill>
                <a:srgbClr val="000000"/>
              </a:solidFill>
              <a:effectLst/>
              <a:uLnTx/>
              <a:uFill>
                <a:solidFill>
                  <a:srgbClr val="FFFFFF"/>
                </a:solidFill>
              </a:uFill>
              <a:latin typeface="Calibri"/>
              <a:ea typeface="+mn-ea"/>
              <a:cs typeface="+mn-cs"/>
            </a:endParaRPr>
          </a:p>
        </p:txBody>
      </p:sp>
    </p:spTree>
    <p:extLst>
      <p:ext uri="{BB962C8B-B14F-4D97-AF65-F5344CB8AC3E}">
        <p14:creationId xmlns:p14="http://schemas.microsoft.com/office/powerpoint/2010/main" val="18556286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C18C4A-CFD5-448A-8E58-2B365FC2A3CD}" type="slidenum">
              <a:rPr lang="en-US"/>
              <a:pPr/>
              <a:t>37</a:t>
            </a:fld>
            <a:endParaRPr lang="en-US" dirty="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baseline="0" dirty="0"/>
          </a:p>
        </p:txBody>
      </p:sp>
    </p:spTree>
    <p:extLst>
      <p:ext uri="{BB962C8B-B14F-4D97-AF65-F5344CB8AC3E}">
        <p14:creationId xmlns:p14="http://schemas.microsoft.com/office/powerpoint/2010/main" val="41014842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C7333-4079-492A-AEFE-5A9DD82392D6}" type="slidenum">
              <a:rPr lang="en-US" smtClean="0"/>
              <a:pPr/>
              <a:t>38</a:t>
            </a:fld>
            <a:endParaRPr lang="en-US" dirty="0"/>
          </a:p>
        </p:txBody>
      </p:sp>
    </p:spTree>
    <p:extLst>
      <p:ext uri="{BB962C8B-B14F-4D97-AF65-F5344CB8AC3E}">
        <p14:creationId xmlns:p14="http://schemas.microsoft.com/office/powerpoint/2010/main" val="4215600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NOTED CASES OF AGGRAVATED FELONY OFFENSES:</a:t>
            </a:r>
          </a:p>
          <a:p>
            <a:endParaRPr lang="en-US" dirty="0"/>
          </a:p>
          <a:p>
            <a:r>
              <a:rPr lang="en-US" dirty="0"/>
              <a:t>*Sexual Abuse of a Minor – Esquivel-Quintana v. Sessions, 137 S.Ct. 1562 (2017).  The Supreme Court rejected the BIA’s interpretation of sexual abuse of a minor, “hold[ing] that in the context of statutory rape offenses focused solely on the age of the participants, the generic federal definition of ‘sexual abuse of a minor’ under §1101(a)(43)(A) requires the age of the victim to be less than 16.” </a:t>
            </a:r>
          </a:p>
          <a:p>
            <a:endParaRPr lang="en-US" dirty="0"/>
          </a:p>
          <a:p>
            <a:r>
              <a:rPr lang="en-US" dirty="0"/>
              <a:t>**Arson and Explosives – Torres v. Lynch, 136 S.Ct. 1619 (2016).  Holding “a state crime counts as an aggravated felony when it corresponds to the specified federal offense in all ways but one – namely the […] the interstate commerce element” where state crime at issue was NY crime of arson.</a:t>
            </a:r>
          </a:p>
          <a:p>
            <a:endParaRPr lang="en-US" dirty="0"/>
          </a:p>
          <a:p>
            <a:r>
              <a:rPr lang="en-US" dirty="0"/>
              <a:t>***Crime of Violence – Johnson v. United States, 576 U.S. ___ (2015) (June 26, 2015).  The Supreme Court struck down ACCA’s residual clause as void.</a:t>
            </a:r>
          </a:p>
          <a:p>
            <a:endParaRPr lang="en-US" dirty="0"/>
          </a:p>
          <a:p>
            <a:r>
              <a:rPr lang="en-US" dirty="0"/>
              <a:t>***Crime of Violence – Sessions v. Dimaya, 138 S.Ct. 1204 (2018).  Dimaya was charged in immigration court with 3 grounds of removal: (1) CIMT, (2) AF – theft, and (3) COV. The Supreme Court held that the residual clause of the federal “Crime of Violence” definition, found at 18 U.S.C. § 16(b), as incorporated in 8 U.S.C. § 1101(a)(43)(F), was impermissibly vague in violation of due process, hence Dimaya’s CA residential burglary convictions based on 16(b) were in effect nullified. </a:t>
            </a:r>
          </a:p>
          <a:p>
            <a:endParaRPr lang="en-US" dirty="0"/>
          </a:p>
          <a:p>
            <a:r>
              <a:rPr lang="en-US" dirty="0"/>
              <a:t>***Drug Trafficking/Moncrieffe/marijuana exception -- Moncrieffe v. Holder, 133 S. Ct. 1678 (2013) (see practice advisory in materials). (1) Distribute a small amount of marijuana. (2) No remuneration.  (3) 21 USC § 844 no more than 1 year imprisonment, and (4) 18 USC § 3607  eligible for probation and “shall not be considered a conviction.”</a:t>
            </a:r>
          </a:p>
          <a:p>
            <a:endParaRPr lang="en-US" dirty="0"/>
          </a:p>
          <a:p>
            <a:r>
              <a:rPr lang="en-US" dirty="0"/>
              <a:t>***Inchoate Crimes  -- Conspiracy, Attempt, and Solicitation:</a:t>
            </a:r>
          </a:p>
          <a:p>
            <a:r>
              <a:rPr lang="en-US" dirty="0"/>
              <a:t>a. 8 USC §1101(a)(43)(U) – attempt and conspiracy to commit an aggravated felony (AF) = an AF. </a:t>
            </a:r>
          </a:p>
          <a:p>
            <a:r>
              <a:rPr lang="en-US" dirty="0"/>
              <a:t>b. If the underlying or substantive crime is a CIMT, then a conviction for aiding in the commission of the crime or otherwise acting as an accessory before the fact is also a CIMT. See Matter of Short, 20 I&amp;N Dec. 136 (BIA 1989). </a:t>
            </a:r>
          </a:p>
          <a:p>
            <a:endParaRPr lang="en-US" dirty="0"/>
          </a:p>
          <a:p>
            <a:r>
              <a:rPr lang="en-US" dirty="0"/>
              <a:t>Aiding &amp; Abetting: </a:t>
            </a:r>
          </a:p>
          <a:p>
            <a:r>
              <a:rPr lang="en-US" dirty="0"/>
              <a:t>a.  Aider &amp; abettor is treated as the Principal, per 18 USC §2. </a:t>
            </a:r>
          </a:p>
          <a:p>
            <a:r>
              <a:rPr lang="en-US" dirty="0"/>
              <a:t>b.  AF note: While aiding and abetting is not included in §1101(a)(43)(U), it can be an aggravated felony where the underlying crimes is an aggravated felony. See Kawashima v. Holder, 132 S.Ct. 1166 (2012) (guilty plea to one count of aiding and assisting in the preparation of false tax returns is an AF under 8 USC §1101(a)(43)(M)(i)).</a:t>
            </a:r>
          </a:p>
        </p:txBody>
      </p:sp>
      <p:sp>
        <p:nvSpPr>
          <p:cNvPr id="4" name="Slide Number Placeholder 3"/>
          <p:cNvSpPr>
            <a:spLocks noGrp="1"/>
          </p:cNvSpPr>
          <p:nvPr>
            <p:ph type="sldNum" sz="quarter" idx="10"/>
          </p:nvPr>
        </p:nvSpPr>
        <p:spPr/>
        <p:txBody>
          <a:bodyPr/>
          <a:lstStyle/>
          <a:p>
            <a:fld id="{2F6C7333-4079-492A-AEFE-5A9DD82392D6}" type="slidenum">
              <a:rPr lang="en-US"/>
              <a:pPr/>
              <a:t>40</a:t>
            </a:fld>
            <a:endParaRPr lang="en-US" dirty="0"/>
          </a:p>
        </p:txBody>
      </p:sp>
    </p:spTree>
    <p:extLst>
      <p:ext uri="{BB962C8B-B14F-4D97-AF65-F5344CB8AC3E}">
        <p14:creationId xmlns:p14="http://schemas.microsoft.com/office/powerpoint/2010/main" val="1748952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C7333-4079-492A-AEFE-5A9DD82392D6}" type="slidenum">
              <a:rPr lang="en-US"/>
              <a:pPr/>
              <a:t>41</a:t>
            </a:fld>
            <a:endParaRPr lang="en-US" dirty="0"/>
          </a:p>
        </p:txBody>
      </p:sp>
    </p:spTree>
    <p:extLst>
      <p:ext uri="{BB962C8B-B14F-4D97-AF65-F5344CB8AC3E}">
        <p14:creationId xmlns:p14="http://schemas.microsoft.com/office/powerpoint/2010/main" val="4117781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NOTE:  </a:t>
            </a:r>
          </a:p>
          <a:p>
            <a:endParaRPr lang="en-US" dirty="0"/>
          </a:p>
          <a:p>
            <a:r>
              <a:rPr lang="en-US" dirty="0"/>
              <a:t>Consider alternative felony misdemeanors to address concerns regarding the immigration consequences connected to the “aggravated felony” definition.  </a:t>
            </a:r>
          </a:p>
          <a:p>
            <a:endParaRPr lang="en-US" dirty="0"/>
          </a:p>
          <a:p>
            <a:r>
              <a:rPr lang="en-US" dirty="0"/>
              <a:t>**See materials on listing of federal misdemeanors – NOTE:  The misdemeanor offenses listed do include certain aggravated felonies (i.e., </a:t>
            </a:r>
            <a:r>
              <a:rPr lang="en-US"/>
              <a:t>fraud-related misdemeanor </a:t>
            </a:r>
            <a:r>
              <a:rPr lang="en-US" dirty="0"/>
              <a:t>if the loss is </a:t>
            </a:r>
            <a:r>
              <a:rPr lang="en-US"/>
              <a:t>designated over $10,000). </a:t>
            </a:r>
            <a:endParaRPr lang="en-US" dirty="0"/>
          </a:p>
        </p:txBody>
      </p:sp>
      <p:sp>
        <p:nvSpPr>
          <p:cNvPr id="4" name="Slide Number Placeholder 3"/>
          <p:cNvSpPr>
            <a:spLocks noGrp="1"/>
          </p:cNvSpPr>
          <p:nvPr>
            <p:ph type="sldNum" sz="quarter" idx="10"/>
          </p:nvPr>
        </p:nvSpPr>
        <p:spPr/>
        <p:txBody>
          <a:bodyPr/>
          <a:lstStyle/>
          <a:p>
            <a:fld id="{2F6C7333-4079-492A-AEFE-5A9DD82392D6}" type="slidenum">
              <a:rPr lang="en-US" smtClean="0"/>
              <a:pPr/>
              <a:t>42</a:t>
            </a:fld>
            <a:endParaRPr lang="en-US" dirty="0"/>
          </a:p>
        </p:txBody>
      </p:sp>
    </p:spTree>
    <p:extLst>
      <p:ext uri="{BB962C8B-B14F-4D97-AF65-F5344CB8AC3E}">
        <p14:creationId xmlns:p14="http://schemas.microsoft.com/office/powerpoint/2010/main" val="1665496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Ramirez v. Sessions, 887 F.3d 693, 704 (4th Cir. 2018), as amended (June 7, </a:t>
            </a:r>
          </a:p>
          <a:p>
            <a:r>
              <a:rPr lang="en-US" dirty="0"/>
              <a:t>2018) (citations omitted).  “The BIA defines the term ‘moral turpitude’ as behavior ‘that shocks the public conscience as being inherently base, vile, or depraved.’ A CIMT must involve </a:t>
            </a:r>
          </a:p>
          <a:p>
            <a:r>
              <a:rPr lang="en-US" dirty="0"/>
              <a:t>both a morally culpable mental state and morally reprehensible conduct. To meet </a:t>
            </a:r>
          </a:p>
          <a:p>
            <a:r>
              <a:rPr lang="en-US" dirty="0"/>
              <a:t>the mens rea requirement, the crime must have, as an element, an intent to </a:t>
            </a:r>
          </a:p>
          <a:p>
            <a:r>
              <a:rPr lang="en-US" dirty="0"/>
              <a:t>achieve an immoral result or willful disregard of an inherent and substantial risk </a:t>
            </a:r>
          </a:p>
          <a:p>
            <a:r>
              <a:rPr lang="en-US" dirty="0"/>
              <a:t>that an immoral act will occur. To meet the actus reus requirement, the crime </a:t>
            </a:r>
          </a:p>
          <a:p>
            <a:r>
              <a:rPr lang="en-US" dirty="0"/>
              <a:t>‘must involve conduct that not only violates a statute but also independently </a:t>
            </a:r>
          </a:p>
          <a:p>
            <a:r>
              <a:rPr lang="en-US" dirty="0"/>
              <a:t>violates a moral norm.’” </a:t>
            </a:r>
          </a:p>
          <a:p>
            <a:endParaRPr lang="en-US" dirty="0"/>
          </a:p>
          <a:p>
            <a:r>
              <a:rPr lang="en-US" dirty="0"/>
              <a:t>Linares-Gonzalez v. Lynch, 823 F.3d 508, 514 (9th Cir. 2016).  Defines the federal definition of a crime involving moral turpitude as (1) fraud or (2) conduct that is (a) vile, base or depraved, and (b) violates accepted moral standards; holding that the CA identify theft statutes under which defendants were </a:t>
            </a:r>
          </a:p>
          <a:p>
            <a:r>
              <a:rPr lang="en-US" dirty="0"/>
              <a:t>convicted were not CIMTs.</a:t>
            </a:r>
          </a:p>
          <a:p>
            <a:endParaRPr lang="en-US" dirty="0"/>
          </a:p>
          <a:p>
            <a:r>
              <a:rPr lang="en-US" dirty="0"/>
              <a:t>Federal Examples of application of CIMT definition:</a:t>
            </a:r>
          </a:p>
          <a:p>
            <a:r>
              <a:rPr lang="en-US" dirty="0"/>
              <a:t>1. Misprision of a felony under 18 USC § 4, Villegas-Sarabia v. Sessions, 874 F.3d 871, 879 (5th Cir. 2017), cert. denied, 139 S. Ct. 320, 202 L. Ed. 2d 218 (2018).  Discussing circuits where misprision is a CIMT and where it is not. See also Cert Petition for Villegas-Sarabia v. Sessions (noting the circuit split that in the 1st, 5th, and 11th Circuits, misprision is a CIMT but in 2nd, 9th, and 10th Circuits, it is not a CIMT).  </a:t>
            </a:r>
          </a:p>
          <a:p>
            <a:endParaRPr lang="en-US" dirty="0"/>
          </a:p>
          <a:p>
            <a:r>
              <a:rPr lang="en-US" dirty="0"/>
              <a:t>2. CIMT:  Theft under 18 U.S.C. § 656, See Matter of Batten, 11 I&amp;N Dec. 271 (BIA 1965).</a:t>
            </a:r>
          </a:p>
          <a:p>
            <a:endParaRPr lang="en-US" dirty="0"/>
          </a:p>
          <a:p>
            <a:r>
              <a:rPr lang="en-US" dirty="0"/>
              <a:t>3.  NOT A CIMT:  Criminal violations of banking regulations – Goldeshtein v. INS, 8 F.3d 645 (11th Cir. 1993) (but deportable as an aggravated felony).</a:t>
            </a:r>
          </a:p>
          <a:p>
            <a:endParaRPr lang="en-US" dirty="0"/>
          </a:p>
          <a:p>
            <a:r>
              <a:rPr lang="en-US" dirty="0"/>
              <a:t>4.  NOT A CIMT:  Evading the draft – Matter of S, 5 I&amp;N Dec. 425 (BIA 1953) but can be deportable on other immigration grounds.</a:t>
            </a:r>
          </a:p>
          <a:p>
            <a:endParaRPr lang="en-US" dirty="0"/>
          </a:p>
          <a:p>
            <a:r>
              <a:rPr lang="en-US" dirty="0"/>
              <a:t>5. NOT A CIMT:  Illegal Re-entry – Rodriguez v. Campbell, 8 F.2d 983 (5th Cir. 1925) but deportable on Goldstein other immigration grounds </a:t>
            </a:r>
          </a:p>
          <a:p>
            <a:endParaRPr lang="en-US" dirty="0"/>
          </a:p>
          <a:p>
            <a:r>
              <a:rPr lang="en-US" dirty="0"/>
              <a:t>6.  Failure to Register?</a:t>
            </a:r>
          </a:p>
          <a:p>
            <a:r>
              <a:rPr lang="en-US" dirty="0"/>
              <a:t>	a. Yes - Willful Failure to Register as a Sex Offender under California Penal Code § 290(g)(1) is a CIMT because the statute requires willful violation – Matter of Tobar-Lobo, 24 I&amp;N Dec. </a:t>
            </a:r>
          </a:p>
          <a:p>
            <a:r>
              <a:rPr lang="en-US" dirty="0"/>
              <a:t>143 (BIA 2007). </a:t>
            </a:r>
          </a:p>
          <a:p>
            <a:r>
              <a:rPr lang="en-US" dirty="0"/>
              <a:t>	b. No - Failure to register as a Sex Offender under Minnesota Statute § 243.166 is not a CIMT because a person may be convicted based on forgetfulness. Totimeh v. Att’y Gen., 666 F.3d 109, 115 (3d Cir. 2012). </a:t>
            </a:r>
          </a:p>
        </p:txBody>
      </p:sp>
      <p:sp>
        <p:nvSpPr>
          <p:cNvPr id="4" name="Slide Number Placeholder 3"/>
          <p:cNvSpPr>
            <a:spLocks noGrp="1"/>
          </p:cNvSpPr>
          <p:nvPr>
            <p:ph type="sldNum" sz="quarter" idx="10"/>
          </p:nvPr>
        </p:nvSpPr>
        <p:spPr/>
        <p:txBody>
          <a:bodyPr/>
          <a:lstStyle/>
          <a:p>
            <a:fld id="{2F6C7333-4079-492A-AEFE-5A9DD82392D6}" type="slidenum">
              <a:rPr lang="en-US"/>
              <a:pPr/>
              <a:t>43</a:t>
            </a:fld>
            <a:endParaRPr lang="en-US" dirty="0"/>
          </a:p>
        </p:txBody>
      </p:sp>
    </p:spTree>
    <p:extLst>
      <p:ext uri="{BB962C8B-B14F-4D97-AF65-F5344CB8AC3E}">
        <p14:creationId xmlns:p14="http://schemas.microsoft.com/office/powerpoint/2010/main" val="26533590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C7333-4079-492A-AEFE-5A9DD82392D6}" type="slidenum">
              <a:rPr lang="en-US" smtClean="0"/>
              <a:pPr/>
              <a:t>44</a:t>
            </a:fld>
            <a:endParaRPr lang="en-US" dirty="0"/>
          </a:p>
        </p:txBody>
      </p:sp>
    </p:spTree>
    <p:extLst>
      <p:ext uri="{BB962C8B-B14F-4D97-AF65-F5344CB8AC3E}">
        <p14:creationId xmlns:p14="http://schemas.microsoft.com/office/powerpoint/2010/main" val="105447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C7333-4079-492A-AEFE-5A9DD82392D6}" type="slidenum">
              <a:rPr lang="en-US" smtClean="0"/>
              <a:pPr/>
              <a:t>5</a:t>
            </a:fld>
            <a:endParaRPr lang="en-US" dirty="0"/>
          </a:p>
        </p:txBody>
      </p:sp>
    </p:spTree>
    <p:extLst>
      <p:ext uri="{BB962C8B-B14F-4D97-AF65-F5344CB8AC3E}">
        <p14:creationId xmlns:p14="http://schemas.microsoft.com/office/powerpoint/2010/main" val="5160535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6C7333-4079-492A-AEFE-5A9DD82392D6}" type="slidenum">
              <a:rPr lang="en-US" smtClean="0"/>
              <a:pPr/>
              <a:t>45</a:t>
            </a:fld>
            <a:endParaRPr lang="en-US" dirty="0"/>
          </a:p>
        </p:txBody>
      </p:sp>
    </p:spTree>
    <p:extLst>
      <p:ext uri="{BB962C8B-B14F-4D97-AF65-F5344CB8AC3E}">
        <p14:creationId xmlns:p14="http://schemas.microsoft.com/office/powerpoint/2010/main" val="20734706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DRUG CRIMES PRACTICE TIPS</a:t>
            </a:r>
          </a:p>
          <a:p>
            <a:r>
              <a:rPr lang="en-US" dirty="0"/>
              <a:t>#1 PRACTICE TIP:  Be Aware of Drug Paraphernalia </a:t>
            </a:r>
          </a:p>
          <a:p>
            <a:r>
              <a:rPr lang="en-US" dirty="0"/>
              <a:t>Barma v. Holder, 640 F.3d 749 (7th Cir. 2011), (drug statute applies to drug paraphernalia) </a:t>
            </a:r>
          </a:p>
          <a:p>
            <a:endParaRPr lang="en-US" dirty="0"/>
          </a:p>
          <a:p>
            <a:r>
              <a:rPr lang="en-US" dirty="0"/>
              <a:t>Mellouli v. Lynch, 135 S.Ct. 1980 (2015).  Holding that a sock is not drug paraphernalia and “reject[ing] the argument that any drug offense renders an alien removable, without regard to the appearance of </a:t>
            </a:r>
          </a:p>
          <a:p>
            <a:r>
              <a:rPr lang="en-US" dirty="0"/>
              <a:t>the drug on a §802 schedule [defining controlled substance.]”</a:t>
            </a:r>
          </a:p>
          <a:p>
            <a:endParaRPr lang="en-US" dirty="0"/>
          </a:p>
          <a:p>
            <a:r>
              <a:rPr lang="en-US" dirty="0"/>
              <a:t>#2 PRACTICE TIP:  OVERBROAD DRUG STATUTES</a:t>
            </a:r>
          </a:p>
          <a:p>
            <a:r>
              <a:rPr lang="en-US" dirty="0"/>
              <a:t>United States v. Reyes-Mendoza, 665 F.3d 165 (5th Cir. 2011).  Reversing a sentenced under 2L1.2 based on a CA conviction that prohibited the manufacture of a controlled substance where the CA definition of “manufacture” was broader that drug trafficking offenses for purposes of 2L1.2</a:t>
            </a:r>
          </a:p>
          <a:p>
            <a:endParaRPr lang="en-US" dirty="0"/>
          </a:p>
          <a:p>
            <a:r>
              <a:rPr lang="en-US" dirty="0"/>
              <a:t>United States v. Townsend, 897 F.3d 66, 74 (2d Cir. 2018).  Holding that a “controlled substance” in 4B1.2 refers exclusively to a substance controlled by the CSA and NY statute at issue was broader than CSA, where defendant could be convicted of selling HCG. </a:t>
            </a:r>
          </a:p>
          <a:p>
            <a:endParaRPr lang="en-US" dirty="0"/>
          </a:p>
          <a:p>
            <a:r>
              <a:rPr lang="en-US" dirty="0"/>
              <a:t>#3 PRACTICE TIP:  DRUG CONDUCT could provide “REASON TO BELIEVE” (RTB) that the client is a drug trafficker making client inadmissible.</a:t>
            </a:r>
          </a:p>
          <a:p>
            <a:endParaRPr lang="en-US" dirty="0"/>
          </a:p>
          <a:p>
            <a:r>
              <a:rPr lang="en-US" dirty="0"/>
              <a:t>Cuevas v. Holder, 737 972, 975 (5th Cir. 2014).  LPR entered the U.S. with a drug amount consistent with drug trafficking, but not convicted; court held the immigration authorities had reason to believe he was </a:t>
            </a:r>
          </a:p>
          <a:p>
            <a:r>
              <a:rPr lang="en-US" dirty="0"/>
              <a:t>drug trafficker.</a:t>
            </a:r>
          </a:p>
        </p:txBody>
      </p:sp>
      <p:sp>
        <p:nvSpPr>
          <p:cNvPr id="4" name="Slide Number Placeholder 3"/>
          <p:cNvSpPr>
            <a:spLocks noGrp="1"/>
          </p:cNvSpPr>
          <p:nvPr>
            <p:ph type="sldNum" sz="quarter" idx="10"/>
          </p:nvPr>
        </p:nvSpPr>
        <p:spPr/>
        <p:txBody>
          <a:bodyPr/>
          <a:lstStyle/>
          <a:p>
            <a:fld id="{2F6C7333-4079-492A-AEFE-5A9DD82392D6}" type="slidenum">
              <a:rPr lang="en-US" smtClean="0"/>
              <a:pPr/>
              <a:t>46</a:t>
            </a:fld>
            <a:endParaRPr lang="en-US" dirty="0"/>
          </a:p>
        </p:txBody>
      </p:sp>
    </p:spTree>
    <p:extLst>
      <p:ext uri="{BB962C8B-B14F-4D97-AF65-F5344CB8AC3E}">
        <p14:creationId xmlns:p14="http://schemas.microsoft.com/office/powerpoint/2010/main" val="1559431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56963" indent="-291140" eaLnBrk="0" hangingPunct="0">
              <a:defRPr>
                <a:solidFill>
                  <a:schemeClr val="tx1"/>
                </a:solidFill>
                <a:latin typeface="Arial" panose="020B0604020202020204" pitchFamily="34" charset="0"/>
                <a:ea typeface="ＭＳ Ｐゴシック" panose="020B0600070205080204" pitchFamily="34" charset="-128"/>
              </a:defRPr>
            </a:lvl2pPr>
            <a:lvl3pPr marL="1164561" indent="-232912" eaLnBrk="0" hangingPunct="0">
              <a:defRPr>
                <a:solidFill>
                  <a:schemeClr val="tx1"/>
                </a:solidFill>
                <a:latin typeface="Arial" panose="020B0604020202020204" pitchFamily="34" charset="0"/>
                <a:ea typeface="ＭＳ Ｐゴシック" panose="020B0600070205080204" pitchFamily="34" charset="-128"/>
              </a:defRPr>
            </a:lvl3pPr>
            <a:lvl4pPr marL="1630384" indent="-232912" eaLnBrk="0" hangingPunct="0">
              <a:defRPr>
                <a:solidFill>
                  <a:schemeClr val="tx1"/>
                </a:solidFill>
                <a:latin typeface="Arial" panose="020B0604020202020204" pitchFamily="34" charset="0"/>
                <a:ea typeface="ＭＳ Ｐゴシック" panose="020B0600070205080204" pitchFamily="34" charset="-128"/>
              </a:defRPr>
            </a:lvl4pPr>
            <a:lvl5pPr marL="2096208" indent="-232912" eaLnBrk="0" hangingPunct="0">
              <a:defRPr>
                <a:solidFill>
                  <a:schemeClr val="tx1"/>
                </a:solidFill>
                <a:latin typeface="Arial" panose="020B0604020202020204" pitchFamily="34" charset="0"/>
                <a:ea typeface="ＭＳ Ｐゴシック" panose="020B0600070205080204" pitchFamily="34" charset="-128"/>
              </a:defRPr>
            </a:lvl5pPr>
            <a:lvl6pPr marL="2562033" indent="-2329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27857" indent="-2329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93681" indent="-2329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59505" indent="-23291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17DC53F9-80E4-4B71-85A8-13882E7A3D05}" type="slidenum">
              <a:rPr lang="en-US" altLang="en-US"/>
              <a:pPr eaLnBrk="1" hangingPunct="1"/>
              <a:t>47</a:t>
            </a:fld>
            <a:endParaRPr lang="en-US" altLang="en-US" dirty="0"/>
          </a:p>
        </p:txBody>
      </p:sp>
    </p:spTree>
    <p:extLst>
      <p:ext uri="{BB962C8B-B14F-4D97-AF65-F5344CB8AC3E}">
        <p14:creationId xmlns:p14="http://schemas.microsoft.com/office/powerpoint/2010/main" val="606043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a:p>
            <a:endParaRPr lang="en-US" dirty="0"/>
          </a:p>
          <a:p>
            <a:r>
              <a:rPr lang="en-US" dirty="0"/>
              <a:t>United States v. Aguilera-Rios, 769 F.3d 626, 637 (9th Cir. 2014).  Holding that defendant’s conviction under a CA state law that allows a conviction for using antique firearms is not a firearms offense. </a:t>
            </a:r>
          </a:p>
        </p:txBody>
      </p:sp>
      <p:sp>
        <p:nvSpPr>
          <p:cNvPr id="4" name="Slide Number Placeholder 3"/>
          <p:cNvSpPr>
            <a:spLocks noGrp="1"/>
          </p:cNvSpPr>
          <p:nvPr>
            <p:ph type="sldNum" sz="quarter" idx="5"/>
          </p:nvPr>
        </p:nvSpPr>
        <p:spPr/>
        <p:txBody>
          <a:bodyPr/>
          <a:lstStyle/>
          <a:p>
            <a:fld id="{2F6C7333-4079-492A-AEFE-5A9DD82392D6}" type="slidenum">
              <a:rPr lang="en-US" smtClean="0"/>
              <a:pPr/>
              <a:t>48</a:t>
            </a:fld>
            <a:endParaRPr lang="en-US" dirty="0"/>
          </a:p>
        </p:txBody>
      </p:sp>
    </p:spTree>
    <p:extLst>
      <p:ext uri="{BB962C8B-B14F-4D97-AF65-F5344CB8AC3E}">
        <p14:creationId xmlns:p14="http://schemas.microsoft.com/office/powerpoint/2010/main" val="1699739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NOTE: For those practicing in NYS Family Court:  </a:t>
            </a:r>
          </a:p>
          <a:p>
            <a:endParaRPr lang="en-US" dirty="0"/>
          </a:p>
          <a:p>
            <a:r>
              <a:rPr lang="en-US" dirty="0"/>
              <a:t>The “finding” of a violation of an order of protection involving an individual recognized under local, state or federal law as defined under “domestic violence” protection is a ground of deportation. </a:t>
            </a:r>
          </a:p>
        </p:txBody>
      </p:sp>
      <p:sp>
        <p:nvSpPr>
          <p:cNvPr id="4" name="Slide Number Placeholder 3"/>
          <p:cNvSpPr>
            <a:spLocks noGrp="1"/>
          </p:cNvSpPr>
          <p:nvPr>
            <p:ph type="sldNum" sz="quarter" idx="10"/>
          </p:nvPr>
        </p:nvSpPr>
        <p:spPr/>
        <p:txBody>
          <a:bodyPr/>
          <a:lstStyle/>
          <a:p>
            <a:fld id="{2F6C7333-4079-492A-AEFE-5A9DD82392D6}" type="slidenum">
              <a:rPr lang="en-US" smtClean="0"/>
              <a:pPr/>
              <a:t>49</a:t>
            </a:fld>
            <a:endParaRPr lang="en-US" dirty="0"/>
          </a:p>
        </p:txBody>
      </p:sp>
    </p:spTree>
    <p:extLst>
      <p:ext uri="{BB962C8B-B14F-4D97-AF65-F5344CB8AC3E}">
        <p14:creationId xmlns:p14="http://schemas.microsoft.com/office/powerpoint/2010/main" val="4004731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C7333-4079-492A-AEFE-5A9DD82392D6}" type="slidenum">
              <a:rPr lang="en-US" smtClean="0"/>
              <a:pPr/>
              <a:t>50</a:t>
            </a:fld>
            <a:endParaRPr lang="en-US" dirty="0"/>
          </a:p>
        </p:txBody>
      </p:sp>
    </p:spTree>
    <p:extLst>
      <p:ext uri="{BB962C8B-B14F-4D97-AF65-F5344CB8AC3E}">
        <p14:creationId xmlns:p14="http://schemas.microsoft.com/office/powerpoint/2010/main" val="670712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p:cNvSpPr>
          <p:nvPr>
            <p:ph type="body"/>
          </p:nvPr>
        </p:nvSpPr>
        <p:spPr>
          <a:xfrm>
            <a:off x="700979" y="4474032"/>
            <a:ext cx="5607471" cy="3659879"/>
          </a:xfrm>
          <a:prstGeom prst="rect">
            <a:avLst/>
          </a:prstGeom>
        </p:spPr>
        <p:txBody>
          <a:bodyPr lIns="93026" tIns="46513" rIns="93026" bIns="46513"/>
          <a:lstStyle/>
          <a:p>
            <a:endParaRPr lang="en-US" sz="2000" spc="-1" dirty="0">
              <a:solidFill>
                <a:srgbClr val="000000"/>
              </a:solidFill>
              <a:uFill>
                <a:solidFill>
                  <a:srgbClr val="FFFFFF"/>
                </a:solidFill>
              </a:uFill>
            </a:endParaRPr>
          </a:p>
        </p:txBody>
      </p:sp>
      <p:sp>
        <p:nvSpPr>
          <p:cNvPr id="407" name="CustomShape 2"/>
          <p:cNvSpPr/>
          <p:nvPr/>
        </p:nvSpPr>
        <p:spPr>
          <a:xfrm>
            <a:off x="3970761" y="8830098"/>
            <a:ext cx="3037213" cy="465697"/>
          </a:xfrm>
          <a:prstGeom prst="rect">
            <a:avLst/>
          </a:prstGeom>
          <a:noFill/>
          <a:ln>
            <a:noFill/>
          </a:ln>
        </p:spPr>
        <p:style>
          <a:lnRef idx="0">
            <a:scrgbClr r="0" g="0" b="0"/>
          </a:lnRef>
          <a:fillRef idx="0">
            <a:scrgbClr r="0" g="0" b="0"/>
          </a:fillRef>
          <a:effectRef idx="0">
            <a:scrgbClr r="0" g="0" b="0"/>
          </a:effectRef>
          <a:fontRef idx="minor"/>
        </p:style>
        <p:txBody>
          <a:bodyPr lIns="93026" tIns="46513" rIns="93026" bIns="46513" anchor="b"/>
          <a:lstStyle/>
          <a:p>
            <a:pPr algn="r">
              <a:lnSpc>
                <a:spcPct val="100000"/>
              </a:lnSpc>
            </a:pPr>
            <a:fld id="{D747CDCB-593B-49F7-9019-02C4B4EA88CE}" type="slidenum">
              <a:rPr lang="en-US" sz="1200" spc="-1">
                <a:solidFill>
                  <a:srgbClr val="000000"/>
                </a:solidFill>
                <a:uFill>
                  <a:solidFill>
                    <a:srgbClr val="FFFFFF"/>
                  </a:solidFill>
                </a:uFill>
                <a:latin typeface="Trebuchet MS" panose="020B0603020202020204" pitchFamily="34" charset="0"/>
              </a:rPr>
              <a:t>53</a:t>
            </a:fld>
            <a:endParaRPr lang="en-US"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1469412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PlaceHolder 1"/>
          <p:cNvSpPr>
            <a:spLocks noGrp="1"/>
          </p:cNvSpPr>
          <p:nvPr>
            <p:ph type="body"/>
          </p:nvPr>
        </p:nvSpPr>
        <p:spPr>
          <a:xfrm>
            <a:off x="700979" y="4474032"/>
            <a:ext cx="5607471" cy="3659879"/>
          </a:xfrm>
          <a:prstGeom prst="rect">
            <a:avLst/>
          </a:prstGeom>
        </p:spPr>
        <p:txBody>
          <a:bodyPr lIns="93026" tIns="46513" rIns="93026" bIns="46513"/>
          <a:lstStyle/>
          <a:p>
            <a:endParaRPr lang="en-US" sz="2000" spc="-1" dirty="0">
              <a:solidFill>
                <a:srgbClr val="000000"/>
              </a:solidFill>
              <a:uFill>
                <a:solidFill>
                  <a:srgbClr val="FFFFFF"/>
                </a:solidFill>
              </a:uFill>
            </a:endParaRPr>
          </a:p>
        </p:txBody>
      </p:sp>
      <p:sp>
        <p:nvSpPr>
          <p:cNvPr id="409" name="CustomShape 2"/>
          <p:cNvSpPr/>
          <p:nvPr/>
        </p:nvSpPr>
        <p:spPr>
          <a:xfrm>
            <a:off x="3970761" y="8830098"/>
            <a:ext cx="3037213" cy="465697"/>
          </a:xfrm>
          <a:prstGeom prst="rect">
            <a:avLst/>
          </a:prstGeom>
          <a:noFill/>
          <a:ln>
            <a:noFill/>
          </a:ln>
        </p:spPr>
        <p:style>
          <a:lnRef idx="0">
            <a:scrgbClr r="0" g="0" b="0"/>
          </a:lnRef>
          <a:fillRef idx="0">
            <a:scrgbClr r="0" g="0" b="0"/>
          </a:fillRef>
          <a:effectRef idx="0">
            <a:scrgbClr r="0" g="0" b="0"/>
          </a:effectRef>
          <a:fontRef idx="minor"/>
        </p:style>
        <p:txBody>
          <a:bodyPr lIns="93026" tIns="46513" rIns="93026" bIns="46513" anchor="b"/>
          <a:lstStyle/>
          <a:p>
            <a:pPr algn="r">
              <a:lnSpc>
                <a:spcPct val="100000"/>
              </a:lnSpc>
            </a:pPr>
            <a:fld id="{5F593748-02BA-468E-BA81-6C5AEE28EB6E}" type="slidenum">
              <a:rPr lang="en-US" sz="1200" spc="-1">
                <a:solidFill>
                  <a:srgbClr val="000000"/>
                </a:solidFill>
                <a:uFill>
                  <a:solidFill>
                    <a:srgbClr val="FFFFFF"/>
                  </a:solidFill>
                </a:uFill>
                <a:latin typeface="Trebuchet MS" panose="020B0603020202020204" pitchFamily="34" charset="0"/>
              </a:rPr>
              <a:t>54</a:t>
            </a:fld>
            <a:endParaRPr lang="en-US"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30684525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C7333-4079-492A-AEFE-5A9DD82392D6}" type="slidenum">
              <a:rPr lang="en-US"/>
              <a:pPr/>
              <a:t>55</a:t>
            </a:fld>
            <a:endParaRPr lang="en-US" dirty="0"/>
          </a:p>
        </p:txBody>
      </p:sp>
    </p:spTree>
    <p:extLst>
      <p:ext uri="{BB962C8B-B14F-4D97-AF65-F5344CB8AC3E}">
        <p14:creationId xmlns:p14="http://schemas.microsoft.com/office/powerpoint/2010/main" val="22219683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8BC7F59D-2F35-4E9D-81F2-296FA625A4B8}" type="slidenum">
              <a:rPr lang="en-US" sz="1400" spc="-1">
                <a:solidFill>
                  <a:srgbClr val="000000"/>
                </a:solidFill>
                <a:uFill>
                  <a:solidFill>
                    <a:srgbClr val="FFFFFF"/>
                  </a:solidFill>
                </a:uFill>
              </a:rPr>
              <a:pPr algn="r"/>
              <a:t>56</a:t>
            </a:fld>
            <a:endParaRPr lang="en-US" sz="1400" spc="-1" dirty="0">
              <a:solidFill>
                <a:srgbClr val="000000"/>
              </a:solidFill>
              <a:uFill>
                <a:solidFill>
                  <a:srgbClr val="FFFFFF"/>
                </a:solidFill>
              </a:uFill>
            </a:endParaRPr>
          </a:p>
        </p:txBody>
      </p:sp>
    </p:spTree>
    <p:extLst>
      <p:ext uri="{BB962C8B-B14F-4D97-AF65-F5344CB8AC3E}">
        <p14:creationId xmlns:p14="http://schemas.microsoft.com/office/powerpoint/2010/main" val="267612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74849">
              <a:spcBef>
                <a:spcPct val="30000"/>
              </a:spcBef>
              <a:defRPr kumimoji="1" sz="1200">
                <a:solidFill>
                  <a:schemeClr val="tx1"/>
                </a:solidFill>
                <a:latin typeface="Arial" panose="020B0604020202020204" pitchFamily="34" charset="0"/>
              </a:defRPr>
            </a:lvl1pPr>
            <a:lvl2pPr marL="778548" indent="-299442" defTabSz="974849">
              <a:spcBef>
                <a:spcPct val="30000"/>
              </a:spcBef>
              <a:defRPr kumimoji="1" sz="1200">
                <a:solidFill>
                  <a:schemeClr val="tx1"/>
                </a:solidFill>
                <a:latin typeface="Arial" panose="020B0604020202020204" pitchFamily="34" charset="0"/>
              </a:defRPr>
            </a:lvl2pPr>
            <a:lvl3pPr marL="1197765" indent="-239553" defTabSz="974849">
              <a:spcBef>
                <a:spcPct val="30000"/>
              </a:spcBef>
              <a:defRPr kumimoji="1" sz="1200">
                <a:solidFill>
                  <a:schemeClr val="tx1"/>
                </a:solidFill>
                <a:latin typeface="Arial" panose="020B0604020202020204" pitchFamily="34" charset="0"/>
              </a:defRPr>
            </a:lvl3pPr>
            <a:lvl4pPr marL="1676872" indent="-239553" defTabSz="974849">
              <a:spcBef>
                <a:spcPct val="30000"/>
              </a:spcBef>
              <a:defRPr kumimoji="1" sz="1200">
                <a:solidFill>
                  <a:schemeClr val="tx1"/>
                </a:solidFill>
                <a:latin typeface="Arial" panose="020B0604020202020204" pitchFamily="34" charset="0"/>
              </a:defRPr>
            </a:lvl4pPr>
            <a:lvl5pPr marL="2155979" indent="-239553" defTabSz="974849">
              <a:spcBef>
                <a:spcPct val="30000"/>
              </a:spcBef>
              <a:defRPr kumimoji="1" sz="1200">
                <a:solidFill>
                  <a:schemeClr val="tx1"/>
                </a:solidFill>
                <a:latin typeface="Arial" panose="020B0604020202020204" pitchFamily="34" charset="0"/>
              </a:defRPr>
            </a:lvl5pPr>
            <a:lvl6pPr marL="2635084" indent="-239553" defTabSz="974849" eaLnBrk="0" fontAlgn="base" hangingPunct="0">
              <a:spcBef>
                <a:spcPct val="30000"/>
              </a:spcBef>
              <a:spcAft>
                <a:spcPct val="0"/>
              </a:spcAft>
              <a:defRPr kumimoji="1" sz="1200">
                <a:solidFill>
                  <a:schemeClr val="tx1"/>
                </a:solidFill>
                <a:latin typeface="Arial" panose="020B0604020202020204" pitchFamily="34" charset="0"/>
              </a:defRPr>
            </a:lvl6pPr>
            <a:lvl7pPr marL="3114192" indent="-239553" defTabSz="974849" eaLnBrk="0" fontAlgn="base" hangingPunct="0">
              <a:spcBef>
                <a:spcPct val="30000"/>
              </a:spcBef>
              <a:spcAft>
                <a:spcPct val="0"/>
              </a:spcAft>
              <a:defRPr kumimoji="1" sz="1200">
                <a:solidFill>
                  <a:schemeClr val="tx1"/>
                </a:solidFill>
                <a:latin typeface="Arial" panose="020B0604020202020204" pitchFamily="34" charset="0"/>
              </a:defRPr>
            </a:lvl7pPr>
            <a:lvl8pPr marL="3593297" indent="-239553" defTabSz="974849" eaLnBrk="0" fontAlgn="base" hangingPunct="0">
              <a:spcBef>
                <a:spcPct val="30000"/>
              </a:spcBef>
              <a:spcAft>
                <a:spcPct val="0"/>
              </a:spcAft>
              <a:defRPr kumimoji="1" sz="1200">
                <a:solidFill>
                  <a:schemeClr val="tx1"/>
                </a:solidFill>
                <a:latin typeface="Arial" panose="020B0604020202020204" pitchFamily="34" charset="0"/>
              </a:defRPr>
            </a:lvl8pPr>
            <a:lvl9pPr marL="4072404" indent="-239553" defTabSz="974849"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09A18AB4-62FD-4566-9060-67D1ECEBE1A2}" type="slidenum">
              <a:rPr kumimoji="0" lang="en-US" altLang="en-US" smtClean="0">
                <a:solidFill>
                  <a:schemeClr val="tx2"/>
                </a:solidFill>
                <a:latin typeface="Times New Roman" panose="02020603050405020304" pitchFamily="18" charset="0"/>
              </a:rPr>
              <a:pPr>
                <a:spcBef>
                  <a:spcPct val="0"/>
                </a:spcBef>
              </a:pPr>
              <a:t>6</a:t>
            </a:fld>
            <a:endParaRPr kumimoji="0" lang="en-US" altLang="en-US" dirty="0">
              <a:solidFill>
                <a:schemeClr val="tx2"/>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7102664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p:cNvSpPr>
          <p:nvPr>
            <p:ph type="body"/>
          </p:nvPr>
        </p:nvSpPr>
        <p:spPr>
          <a:xfrm>
            <a:off x="700979" y="4474032"/>
            <a:ext cx="5607471" cy="3659879"/>
          </a:xfrm>
          <a:prstGeom prst="rect">
            <a:avLst/>
          </a:prstGeom>
        </p:spPr>
        <p:txBody>
          <a:bodyPr lIns="93026" tIns="46513" rIns="93026" bIns="46513"/>
          <a:lstStyle/>
          <a:p>
            <a:endParaRPr lang="en-US" sz="2000" spc="-1" dirty="0">
              <a:solidFill>
                <a:srgbClr val="000000"/>
              </a:solidFill>
              <a:uFill>
                <a:solidFill>
                  <a:srgbClr val="FFFFFF"/>
                </a:solidFill>
              </a:uFill>
            </a:endParaRPr>
          </a:p>
        </p:txBody>
      </p:sp>
      <p:sp>
        <p:nvSpPr>
          <p:cNvPr id="413" name="CustomShape 2"/>
          <p:cNvSpPr/>
          <p:nvPr/>
        </p:nvSpPr>
        <p:spPr>
          <a:xfrm>
            <a:off x="3970761" y="8830098"/>
            <a:ext cx="3037213" cy="465697"/>
          </a:xfrm>
          <a:prstGeom prst="rect">
            <a:avLst/>
          </a:prstGeom>
          <a:noFill/>
          <a:ln>
            <a:noFill/>
          </a:ln>
        </p:spPr>
        <p:style>
          <a:lnRef idx="0">
            <a:scrgbClr r="0" g="0" b="0"/>
          </a:lnRef>
          <a:fillRef idx="0">
            <a:scrgbClr r="0" g="0" b="0"/>
          </a:fillRef>
          <a:effectRef idx="0">
            <a:scrgbClr r="0" g="0" b="0"/>
          </a:effectRef>
          <a:fontRef idx="minor"/>
        </p:style>
        <p:txBody>
          <a:bodyPr lIns="93026" tIns="46513" rIns="93026" bIns="46513" anchor="b"/>
          <a:lstStyle/>
          <a:p>
            <a:pPr algn="r">
              <a:lnSpc>
                <a:spcPct val="100000"/>
              </a:lnSpc>
            </a:pPr>
            <a:fld id="{3CD32BDD-BA5E-48D1-90A4-5C9993E1D9D7}" type="slidenum">
              <a:rPr lang="en-US" sz="1200" spc="-1">
                <a:solidFill>
                  <a:srgbClr val="000000"/>
                </a:solidFill>
                <a:uFill>
                  <a:solidFill>
                    <a:srgbClr val="FFFFFF"/>
                  </a:solidFill>
                </a:uFill>
                <a:latin typeface="Trebuchet MS" panose="020B0603020202020204" pitchFamily="34" charset="0"/>
              </a:rPr>
              <a:t>57</a:t>
            </a:fld>
            <a:endParaRPr lang="en-US"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3772598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F6C7333-4079-492A-AEFE-5A9DD82392D6}" type="slidenum">
              <a:rPr lang="en-US" smtClean="0"/>
              <a:pPr/>
              <a:t>59</a:t>
            </a:fld>
            <a:endParaRPr lang="en-US" dirty="0"/>
          </a:p>
        </p:txBody>
      </p:sp>
    </p:spTree>
    <p:extLst>
      <p:ext uri="{BB962C8B-B14F-4D97-AF65-F5344CB8AC3E}">
        <p14:creationId xmlns:p14="http://schemas.microsoft.com/office/powerpoint/2010/main" val="148948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PlaceHolder 1"/>
          <p:cNvSpPr>
            <a:spLocks noGrp="1"/>
          </p:cNvSpPr>
          <p:nvPr>
            <p:ph type="body"/>
          </p:nvPr>
        </p:nvSpPr>
        <p:spPr>
          <a:xfrm>
            <a:off x="700979" y="4474032"/>
            <a:ext cx="5607471" cy="3659879"/>
          </a:xfrm>
          <a:prstGeom prst="rect">
            <a:avLst/>
          </a:prstGeom>
        </p:spPr>
        <p:txBody>
          <a:bodyPr lIns="93026" tIns="46513" rIns="93026" bIns="46513"/>
          <a:lstStyle/>
          <a:p>
            <a:endParaRPr lang="en-US" sz="2000" spc="-1" dirty="0">
              <a:solidFill>
                <a:srgbClr val="000000"/>
              </a:solidFill>
              <a:uFill>
                <a:solidFill>
                  <a:srgbClr val="FFFFFF"/>
                </a:solidFill>
              </a:uFill>
            </a:endParaRPr>
          </a:p>
        </p:txBody>
      </p:sp>
      <p:sp>
        <p:nvSpPr>
          <p:cNvPr id="415" name="CustomShape 2"/>
          <p:cNvSpPr/>
          <p:nvPr/>
        </p:nvSpPr>
        <p:spPr>
          <a:xfrm>
            <a:off x="3970761" y="8830098"/>
            <a:ext cx="3037213" cy="465697"/>
          </a:xfrm>
          <a:prstGeom prst="rect">
            <a:avLst/>
          </a:prstGeom>
          <a:noFill/>
          <a:ln>
            <a:noFill/>
          </a:ln>
        </p:spPr>
        <p:style>
          <a:lnRef idx="0">
            <a:scrgbClr r="0" g="0" b="0"/>
          </a:lnRef>
          <a:fillRef idx="0">
            <a:scrgbClr r="0" g="0" b="0"/>
          </a:fillRef>
          <a:effectRef idx="0">
            <a:scrgbClr r="0" g="0" b="0"/>
          </a:effectRef>
          <a:fontRef idx="minor"/>
        </p:style>
        <p:txBody>
          <a:bodyPr lIns="93026" tIns="46513" rIns="93026" bIns="46513" anchor="b"/>
          <a:lstStyle/>
          <a:p>
            <a:pPr algn="r">
              <a:lnSpc>
                <a:spcPct val="100000"/>
              </a:lnSpc>
            </a:pPr>
            <a:fld id="{98C2E906-FF9E-4C47-9ED0-A91F482B8DD2}" type="slidenum">
              <a:rPr lang="en-US" sz="1200" spc="-1">
                <a:solidFill>
                  <a:srgbClr val="000000"/>
                </a:solidFill>
                <a:uFill>
                  <a:solidFill>
                    <a:srgbClr val="FFFFFF"/>
                  </a:solidFill>
                </a:uFill>
                <a:latin typeface="Trebuchet MS" panose="020B0603020202020204" pitchFamily="34" charset="0"/>
              </a:rPr>
              <a:t>60</a:t>
            </a:fld>
            <a:endParaRPr lang="en-US"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13159648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USSC DECISION TO NOTE:</a:t>
            </a:r>
          </a:p>
          <a:p>
            <a:endParaRPr lang="en-US" dirty="0"/>
          </a:p>
          <a:p>
            <a:r>
              <a:rPr lang="en-US" dirty="0"/>
              <a:t>On March 4, 2021, the Supreme Court issued Pereida v. Wilkinson, No. 19-438 (2021), a 5-32</a:t>
            </a:r>
          </a:p>
          <a:p>
            <a:r>
              <a:rPr lang="en-US" dirty="0"/>
              <a:t>opinion damaging to noncitizens with past criminal convictions who intend or need to seek relief </a:t>
            </a:r>
          </a:p>
          <a:p>
            <a:r>
              <a:rPr lang="en-US" dirty="0"/>
              <a:t>in removal proceedings. The decision creates a national rule concerning the impact of </a:t>
            </a:r>
          </a:p>
          <a:p>
            <a:r>
              <a:rPr lang="en-US" dirty="0"/>
              <a:t>inconclusive criminal court plea and conviction documents for noncitizens applying for relief</a:t>
            </a:r>
          </a:p>
          <a:p>
            <a:r>
              <a:rPr lang="en-US" dirty="0"/>
              <a:t>from removal in immigration proceedings, specifically in cases where the modified categorical </a:t>
            </a:r>
          </a:p>
          <a:p>
            <a:r>
              <a:rPr lang="en-US" dirty="0"/>
              <a:t>approach applies. </a:t>
            </a:r>
          </a:p>
          <a:p>
            <a:endParaRPr lang="en-US" dirty="0"/>
          </a:p>
          <a:p>
            <a:r>
              <a:rPr lang="en-US" dirty="0"/>
              <a:t>In Pereida the Court found that where a removable noncitizen is applying for relief from </a:t>
            </a:r>
          </a:p>
          <a:p>
            <a:r>
              <a:rPr lang="en-US" dirty="0"/>
              <a:t>removal and has a conviction under a multiple-offenses statute, the noncitizen has the burden of </a:t>
            </a:r>
          </a:p>
          <a:p>
            <a:r>
              <a:rPr lang="en-US" dirty="0"/>
              <a:t>proving the offense of conviction. Where the conviction is under a divisible statute and the </a:t>
            </a:r>
          </a:p>
          <a:p>
            <a:r>
              <a:rPr lang="en-US" dirty="0"/>
              <a:t>“record of conviction” documents before the adjudicator do not necessarily establish conviction </a:t>
            </a:r>
          </a:p>
          <a:p>
            <a:r>
              <a:rPr lang="en-US" dirty="0"/>
              <a:t>for a disqualifying crime, the Court ruled that the noncitizen cannot satisfy their burden of </a:t>
            </a:r>
          </a:p>
          <a:p>
            <a:r>
              <a:rPr lang="en-US" dirty="0"/>
              <a:t>proving relief eligibility by relying only on the inconclusiveness of that record. Rather, the </a:t>
            </a:r>
          </a:p>
          <a:p>
            <a:r>
              <a:rPr lang="en-US" dirty="0"/>
              <a:t>noncitizen must submit evidence to establish conviction of a non-disqualifying crime. Slip op. at </a:t>
            </a:r>
          </a:p>
          <a:p>
            <a:r>
              <a:rPr lang="en-US" dirty="0"/>
              <a:t>17. </a:t>
            </a:r>
          </a:p>
          <a:p>
            <a:endParaRPr lang="en-US" dirty="0"/>
          </a:p>
          <a:p>
            <a:r>
              <a:rPr lang="en-US" dirty="0"/>
              <a:t>Pereida reverses immigrant-favorable decisions on this issue in the First, Second, Third, and </a:t>
            </a:r>
          </a:p>
          <a:p>
            <a:r>
              <a:rPr lang="en-US" dirty="0"/>
              <a:t>Ninth Circuits: Sauceda v. Lynch, 819 F.3d 526 (1st Cir. 2016); Martinez v. Mukasey, 551 F.3d </a:t>
            </a:r>
          </a:p>
          <a:p>
            <a:r>
              <a:rPr lang="en-US" dirty="0"/>
              <a:t>113 (2d Cir. 2008); Thomas v. Att'y Gen., 625 F.3d 134 (3d Cir. 2010); Marinelarena v. Barr, </a:t>
            </a:r>
          </a:p>
          <a:p>
            <a:r>
              <a:rPr lang="en-US" dirty="0"/>
              <a:t>930 F.3d 1039 (9th Cir. 2019) (en banc) and affirms much of the reasoning and holdings in</a:t>
            </a:r>
          </a:p>
          <a:p>
            <a:r>
              <a:rPr lang="en-US" dirty="0"/>
              <a:t>immigrant-adverse decisions on this issue in the Fourth, Sixth, Eighth, and Tenth Circuits: Salem </a:t>
            </a:r>
          </a:p>
          <a:p>
            <a:r>
              <a:rPr lang="en-US" dirty="0"/>
              <a:t>v. Holder, 647 F.3d 111 (4th Cir. 2011); Gutierrez v. Sessions, 887 F.3d 770 (6th Cir. 2018);</a:t>
            </a:r>
          </a:p>
          <a:p>
            <a:r>
              <a:rPr lang="en-US" dirty="0"/>
              <a:t>Lucio-Rayos v. Sessions, 875 F.3d 573 (10th Cir. 2017).</a:t>
            </a:r>
          </a:p>
        </p:txBody>
      </p:sp>
    </p:spTree>
    <p:extLst>
      <p:ext uri="{BB962C8B-B14F-4D97-AF65-F5344CB8AC3E}">
        <p14:creationId xmlns:p14="http://schemas.microsoft.com/office/powerpoint/2010/main" val="148182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7616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725488"/>
            <a:ext cx="6451600" cy="36290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189121" y="9194842"/>
            <a:ext cx="3204754" cy="484027"/>
          </a:xfrm>
          <a:prstGeom prst="rect">
            <a:avLst/>
          </a:prstGeom>
        </p:spPr>
        <p:txBody>
          <a:bodyPr lIns="97562" tIns="48781" rIns="97562" bIns="48781"/>
          <a:lstStyle/>
          <a:p>
            <a:fld id="{9423944A-7CD3-43B8-857E-30705F8E9ECD}" type="slidenum">
              <a:rPr lang="en-US" smtClean="0">
                <a:latin typeface="Trebuchet MS" panose="020B0603020202020204" pitchFamily="34" charset="0"/>
              </a:rPr>
              <a:pPr/>
              <a:t>63</a:t>
            </a:fld>
            <a:endParaRPr lang="en-US" dirty="0">
              <a:latin typeface="Trebuchet MS" panose="020B0603020202020204" pitchFamily="34" charset="0"/>
            </a:endParaRPr>
          </a:p>
        </p:txBody>
      </p:sp>
    </p:spTree>
    <p:extLst>
      <p:ext uri="{BB962C8B-B14F-4D97-AF65-F5344CB8AC3E}">
        <p14:creationId xmlns:p14="http://schemas.microsoft.com/office/powerpoint/2010/main" val="31260010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52901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PlaceHolder 1"/>
          <p:cNvSpPr>
            <a:spLocks noGrp="1"/>
          </p:cNvSpPr>
          <p:nvPr>
            <p:ph type="body"/>
          </p:nvPr>
        </p:nvSpPr>
        <p:spPr>
          <a:xfrm>
            <a:off x="700979" y="4474032"/>
            <a:ext cx="5607471" cy="3659879"/>
          </a:xfrm>
          <a:prstGeom prst="rect">
            <a:avLst/>
          </a:prstGeom>
        </p:spPr>
        <p:txBody>
          <a:bodyPr lIns="93026" tIns="46513" rIns="93026" bIns="46513"/>
          <a:lstStyle/>
          <a:p>
            <a:endParaRPr lang="en-US" sz="2000" spc="-1" dirty="0">
              <a:solidFill>
                <a:srgbClr val="000000"/>
              </a:solidFill>
              <a:uFill>
                <a:solidFill>
                  <a:srgbClr val="FFFFFF"/>
                </a:solidFill>
              </a:uFill>
            </a:endParaRPr>
          </a:p>
        </p:txBody>
      </p:sp>
      <p:sp>
        <p:nvSpPr>
          <p:cNvPr id="399" name="CustomShape 2"/>
          <p:cNvSpPr/>
          <p:nvPr/>
        </p:nvSpPr>
        <p:spPr>
          <a:xfrm>
            <a:off x="3970761" y="8830098"/>
            <a:ext cx="3037213" cy="465697"/>
          </a:xfrm>
          <a:prstGeom prst="rect">
            <a:avLst/>
          </a:prstGeom>
          <a:noFill/>
          <a:ln>
            <a:noFill/>
          </a:ln>
        </p:spPr>
        <p:style>
          <a:lnRef idx="0">
            <a:scrgbClr r="0" g="0" b="0"/>
          </a:lnRef>
          <a:fillRef idx="0">
            <a:scrgbClr r="0" g="0" b="0"/>
          </a:fillRef>
          <a:effectRef idx="0">
            <a:scrgbClr r="0" g="0" b="0"/>
          </a:effectRef>
          <a:fontRef idx="minor"/>
        </p:style>
        <p:txBody>
          <a:bodyPr lIns="93026" tIns="46513" rIns="93026" bIns="46513" anchor="b"/>
          <a:lstStyle/>
          <a:p>
            <a:pPr algn="r">
              <a:lnSpc>
                <a:spcPct val="100000"/>
              </a:lnSpc>
            </a:pPr>
            <a:fld id="{2D18C3DC-172A-4FEE-AFEB-E28CF29AB356}" type="slidenum">
              <a:rPr lang="en-US" sz="1200" spc="-1">
                <a:solidFill>
                  <a:srgbClr val="000000"/>
                </a:solidFill>
                <a:uFill>
                  <a:solidFill>
                    <a:srgbClr val="FFFFFF"/>
                  </a:solidFill>
                </a:uFill>
                <a:latin typeface="Trebuchet MS" panose="020B0603020202020204" pitchFamily="34" charset="0"/>
              </a:rPr>
              <a:t>65</a:t>
            </a:fld>
            <a:endParaRPr lang="en-US"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20922093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98801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6C7333-4079-492A-AEFE-5A9DD82392D6}" type="slidenum">
              <a:rPr lang="en-US" smtClean="0"/>
              <a:pPr/>
              <a:t>67</a:t>
            </a:fld>
            <a:endParaRPr lang="en-US" dirty="0"/>
          </a:p>
        </p:txBody>
      </p:sp>
    </p:spTree>
    <p:extLst>
      <p:ext uri="{BB962C8B-B14F-4D97-AF65-F5344CB8AC3E}">
        <p14:creationId xmlns:p14="http://schemas.microsoft.com/office/powerpoint/2010/main" val="110020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USC – United States Citizen (USC) (born or naturalized) in the US or its incorporated territories or has derived citizenship (i.e., “derivative citizenship”) in which she is born outside the US to one or both parents who are USC.  Special provisions apply to children adopted by a USC. (Child Citizenship Act - 8 U.S.C. § 1431 (a) and Child adopted by a USC parent – 8 U.S.C. § 1431(b)). </a:t>
            </a:r>
          </a:p>
          <a:p>
            <a:endParaRPr lang="en-US" dirty="0"/>
          </a:p>
          <a:p>
            <a:r>
              <a:rPr lang="en-US" dirty="0"/>
              <a:t>BEWARE OF “DENATURALIZATION” for those who obtained citizenship through naturalization.</a:t>
            </a:r>
          </a:p>
          <a:p>
            <a:r>
              <a:rPr lang="en-US" dirty="0"/>
              <a:t>(Ex. </a:t>
            </a:r>
            <a:r>
              <a:rPr lang="en-US" i="1" dirty="0"/>
              <a:t>United States v. Suarez</a:t>
            </a:r>
            <a:r>
              <a:rPr lang="en-US" dirty="0"/>
              <a:t>, 664 F.3d 655, 662 (7th Cir. 2011) (federal crime), holding that naturalized citizen, who committed drug offense during the statutory period prior to taking the oath but was indicted, arrested, and convicted after naturalization was subject to denaturalization and explaining that “we think it highly unlikely that Congress intended for applicants who, during the statutory </a:t>
            </a:r>
          </a:p>
          <a:p>
            <a:r>
              <a:rPr lang="en-US" dirty="0"/>
              <a:t>period, commit crimes that would disqualify them from naturalization to nonetheless slide through the loophole Suarez asks us to create if they manage to evade detection and conviction until after they are naturalized”).</a:t>
            </a:r>
          </a:p>
          <a:p>
            <a:endParaRPr lang="en-US" dirty="0"/>
          </a:p>
          <a:p>
            <a:r>
              <a:rPr lang="en-US" dirty="0"/>
              <a:t>Denaturalization Practice Tip: Qualification is a defense.</a:t>
            </a:r>
          </a:p>
          <a:p>
            <a:r>
              <a:rPr lang="en-US" i="1" dirty="0"/>
              <a:t>Maslenjak v. United States</a:t>
            </a:r>
            <a:r>
              <a:rPr lang="en-US" dirty="0"/>
              <a:t>, 137 S.Ct. 1918 (2017), Holding that “the Government must establish that an illegal act by the defendant played some role in her acquisition of citizenship” and that “Section 1425(a) is not a tool for denaturalizing people who, the available evidence indicates, were actually qualified for the citizenship they obtained.”</a:t>
            </a:r>
          </a:p>
        </p:txBody>
      </p:sp>
      <p:sp>
        <p:nvSpPr>
          <p:cNvPr id="4" name="Slide Number Placeholder 3"/>
          <p:cNvSpPr>
            <a:spLocks noGrp="1"/>
          </p:cNvSpPr>
          <p:nvPr>
            <p:ph type="sldNum" sz="quarter" idx="5"/>
          </p:nvPr>
        </p:nvSpPr>
        <p:spPr/>
        <p:txBody>
          <a:bodyPr/>
          <a:lstStyle/>
          <a:p>
            <a:fld id="{2F6C7333-4079-492A-AEFE-5A9DD82392D6}" type="slidenum">
              <a:rPr lang="en-US" smtClean="0"/>
              <a:pPr/>
              <a:t>7</a:t>
            </a:fld>
            <a:endParaRPr lang="en-US" dirty="0"/>
          </a:p>
        </p:txBody>
      </p:sp>
    </p:spTree>
    <p:extLst>
      <p:ext uri="{BB962C8B-B14F-4D97-AF65-F5344CB8AC3E}">
        <p14:creationId xmlns:p14="http://schemas.microsoft.com/office/powerpoint/2010/main" val="286220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know the individual’s immigration status, duration in the U.S., immigration current and prior history, prior departures from the U.S. and any information regarding immediate US family, (i.e., US citizen children, spouses and parents) because the criminal conviction will directly impact her chances of remaining in the United States and the length of time she may have to remain in the U.S.</a:t>
            </a:r>
          </a:p>
          <a:p>
            <a:endParaRPr lang="en-US" dirty="0"/>
          </a:p>
          <a:p>
            <a:r>
              <a:rPr lang="en-US" dirty="0"/>
              <a:t>Lawful Permanent Resident or Green Card Holder (LPR) - For the process, see 8 U.S.C. §§ 1151-59</a:t>
            </a:r>
          </a:p>
          <a:p>
            <a:r>
              <a:rPr lang="en-US" dirty="0"/>
              <a:t>LPRs are authorized to live and work in the US on a permanent basis BUT are subject to being </a:t>
            </a:r>
          </a:p>
          <a:p>
            <a:r>
              <a:rPr lang="en-US" dirty="0"/>
              <a:t>removed from the US for violating certain laws. </a:t>
            </a:r>
          </a:p>
          <a:p>
            <a:endParaRPr lang="en-US" dirty="0"/>
          </a:p>
          <a:p>
            <a:r>
              <a:rPr lang="en-US" dirty="0"/>
              <a:t>Refugees and Asylees</a:t>
            </a:r>
          </a:p>
          <a:p>
            <a:r>
              <a:rPr lang="en-US" dirty="0"/>
              <a:t>i. Refugees are admitted to the US from an outside country </a:t>
            </a:r>
          </a:p>
          <a:p>
            <a:r>
              <a:rPr lang="en-US" dirty="0"/>
              <a:t>ii. Asylees apply for and receives asylum from within the US</a:t>
            </a:r>
          </a:p>
          <a:p>
            <a:endParaRPr lang="en-US" dirty="0"/>
          </a:p>
          <a:p>
            <a:r>
              <a:rPr lang="en-US" dirty="0"/>
              <a:t>Nonimmigrants (e.g. tourist visa holder) are for temporary visitors to the US; they must </a:t>
            </a:r>
          </a:p>
          <a:p>
            <a:r>
              <a:rPr lang="en-US" dirty="0"/>
              <a:t>apply for a visa and be issued one.  Other examples include, but are not limited to, a variety of temporary employment visas, (i.e., H-1B specialized skilled worker; TN NAFTA, L-1 Intracompany Transferee), au pairs; business visitors; crew members; foreign nationals with extraordinary ability in science, arts, education, business or athletics; journalists; religious workers; students; tourists; etc. </a:t>
            </a:r>
          </a:p>
          <a:p>
            <a:endParaRPr lang="en-US" dirty="0"/>
          </a:p>
          <a:p>
            <a:r>
              <a:rPr lang="en-US" dirty="0"/>
              <a:t>Humanitarian Relief categories include, but are not limited to, TPS – Temporary Protected Status, DACA – Deferred Action for Childhood Arrivals, S visa – Informants, T visa – Victims of Trafficking, U visa, VAWA victims, etc.)</a:t>
            </a:r>
          </a:p>
          <a:p>
            <a:endParaRPr lang="en-US" dirty="0"/>
          </a:p>
          <a:p>
            <a:r>
              <a:rPr lang="en-US" dirty="0"/>
              <a:t>Undocumented (EWI) – “Entry without inspection” </a:t>
            </a:r>
          </a:p>
          <a:p>
            <a:endParaRPr lang="en-US" dirty="0"/>
          </a:p>
        </p:txBody>
      </p:sp>
      <p:sp>
        <p:nvSpPr>
          <p:cNvPr id="4" name="Slide Number Placeholder 3"/>
          <p:cNvSpPr>
            <a:spLocks noGrp="1"/>
          </p:cNvSpPr>
          <p:nvPr>
            <p:ph type="sldNum" sz="quarter" idx="5"/>
          </p:nvPr>
        </p:nvSpPr>
        <p:spPr/>
        <p:txBody>
          <a:bodyPr/>
          <a:lstStyle/>
          <a:p>
            <a:fld id="{2F6C7333-4079-492A-AEFE-5A9DD82392D6}" type="slidenum">
              <a:rPr lang="en-US" smtClean="0"/>
              <a:pPr/>
              <a:t>8</a:t>
            </a:fld>
            <a:endParaRPr lang="en-US" dirty="0"/>
          </a:p>
        </p:txBody>
      </p:sp>
    </p:spTree>
    <p:extLst>
      <p:ext uri="{BB962C8B-B14F-4D97-AF65-F5344CB8AC3E}">
        <p14:creationId xmlns:p14="http://schemas.microsoft.com/office/powerpoint/2010/main" val="916446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ICE ACCESS consists of a number of collaborative programs between the DHS and local, state and federal law enforcement to identify, arrest and detain any individual in violation of US immigration laws – particularly those related criminal involvement.</a:t>
            </a:r>
          </a:p>
          <a:p>
            <a:endParaRPr lang="en-US" dirty="0"/>
          </a:p>
          <a:p>
            <a:r>
              <a:rPr lang="en-US" dirty="0"/>
              <a:t>** US v. Wilson, </a:t>
            </a:r>
            <a:r>
              <a:rPr lang="sv-SE" dirty="0"/>
              <a:t>Docket No. 11–915, 2nd Cir., (decided on10/25/12)</a:t>
            </a:r>
            <a:r>
              <a:rPr lang="en-US" dirty="0"/>
              <a:t> is a Second Circuit case supporting the Customs Cross-Designation of local police officers.  (Additional information available in Slide 12 notes). </a:t>
            </a:r>
          </a:p>
          <a:p>
            <a:r>
              <a:rPr lang="en-US" dirty="0"/>
              <a:t>    </a:t>
            </a:r>
          </a:p>
        </p:txBody>
      </p:sp>
      <p:sp>
        <p:nvSpPr>
          <p:cNvPr id="4" name="Slide Number Placeholder 3"/>
          <p:cNvSpPr>
            <a:spLocks noGrp="1"/>
          </p:cNvSpPr>
          <p:nvPr>
            <p:ph type="sldNum" sz="quarter" idx="10"/>
          </p:nvPr>
        </p:nvSpPr>
        <p:spPr/>
        <p:txBody>
          <a:bodyPr/>
          <a:lstStyle/>
          <a:p>
            <a:fld id="{2F6C7333-4079-492A-AEFE-5A9DD82392D6}" type="slidenum">
              <a:rPr lang="en-US" smtClean="0"/>
              <a:pPr/>
              <a:t>9</a:t>
            </a:fld>
            <a:endParaRPr lang="en-US" dirty="0"/>
          </a:p>
        </p:txBody>
      </p:sp>
    </p:spTree>
    <p:extLst>
      <p:ext uri="{BB962C8B-B14F-4D97-AF65-F5344CB8AC3E}">
        <p14:creationId xmlns:p14="http://schemas.microsoft.com/office/powerpoint/2010/main" val="64486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Department of Homeland Security can secure involvement in ach stage of the criminal justice process.  However, note that, on April 17, 2019, the New York State Office of Court Administration (OCA) issued a new directive governing U.S. Immigration and Customs Enforcement (ICE) agents’ activities within New York State courthouses. (See subsequent information).</a:t>
            </a:r>
          </a:p>
        </p:txBody>
      </p:sp>
      <p:sp>
        <p:nvSpPr>
          <p:cNvPr id="4" name="Slide Number Placeholder 3"/>
          <p:cNvSpPr>
            <a:spLocks noGrp="1"/>
          </p:cNvSpPr>
          <p:nvPr>
            <p:ph type="sldNum" sz="quarter" idx="10"/>
          </p:nvPr>
        </p:nvSpPr>
        <p:spPr/>
        <p:txBody>
          <a:bodyPr/>
          <a:lstStyle/>
          <a:p>
            <a:fld id="{2F6C7333-4079-492A-AEFE-5A9DD82392D6}" type="slidenum">
              <a:rPr lang="en-US" smtClean="0"/>
              <a:pPr/>
              <a:t>10</a:t>
            </a:fld>
            <a:endParaRPr lang="en-US" dirty="0"/>
          </a:p>
        </p:txBody>
      </p:sp>
    </p:spTree>
    <p:extLst>
      <p:ext uri="{BB962C8B-B14F-4D97-AF65-F5344CB8AC3E}">
        <p14:creationId xmlns:p14="http://schemas.microsoft.com/office/powerpoint/2010/main" val="14731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3433278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429324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951251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CE6EA-BF9E-40AA-8CE9-3A6B01AC98A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849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3864696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CE6EA-BF9E-40AA-8CE9-3A6B01AC98A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6899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1667656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3125196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2312875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1920402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7FCE80E-2ABE-484F-B387-353DE99B0770}" type="datetimeFigureOut">
              <a:rPr lang="en-US" smtClean="0"/>
              <a:pPr/>
              <a:t>3/11/2021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2840367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2455334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2028926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3499860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17890293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5" name="Shape 35"/>
          <p:cNvSpPr txBox="1">
            <a:spLocks noGrp="1"/>
          </p:cNvSpPr>
          <p:nvPr>
            <p:ph type="title"/>
          </p:nvPr>
        </p:nvSpPr>
        <p:spPr>
          <a:xfrm>
            <a:off x="1553967" y="665975"/>
            <a:ext cx="9144000" cy="459900"/>
          </a:xfrm>
          <a:prstGeom prst="rect">
            <a:avLst/>
          </a:prstGeom>
          <a:noFill/>
          <a:ln>
            <a:noFill/>
          </a:ln>
        </p:spPr>
        <p:txBody>
          <a:bodyPr lIns="91425" tIns="91425" rIns="91425" bIns="91425" anchor="b" anchorCtr="0"/>
          <a:lstStyle>
            <a:lvl1pPr rtl="0">
              <a:spcBef>
                <a:spcPts val="0"/>
              </a:spcBef>
              <a:buClr>
                <a:srgbClr val="39C0BA"/>
              </a:buClr>
              <a:buFont typeface="Quicksand"/>
              <a:buNone/>
              <a:defRPr/>
            </a:lvl1pPr>
            <a:lvl2pPr rtl="0">
              <a:spcBef>
                <a:spcPts val="0"/>
              </a:spcBef>
              <a:buClr>
                <a:srgbClr val="39C0BA"/>
              </a:buClr>
              <a:buFont typeface="Quicksand"/>
              <a:buNone/>
              <a:defRPr/>
            </a:lvl2pPr>
            <a:lvl3pPr rtl="0">
              <a:spcBef>
                <a:spcPts val="0"/>
              </a:spcBef>
              <a:buClr>
                <a:srgbClr val="39C0BA"/>
              </a:buClr>
              <a:buFont typeface="Quicksand"/>
              <a:buNone/>
              <a:defRPr/>
            </a:lvl3pPr>
            <a:lvl4pPr rtl="0">
              <a:spcBef>
                <a:spcPts val="0"/>
              </a:spcBef>
              <a:buClr>
                <a:srgbClr val="39C0BA"/>
              </a:buClr>
              <a:buFont typeface="Quicksand"/>
              <a:buNone/>
              <a:defRPr/>
            </a:lvl4pPr>
            <a:lvl5pPr rtl="0">
              <a:spcBef>
                <a:spcPts val="0"/>
              </a:spcBef>
              <a:buClr>
                <a:srgbClr val="39C0BA"/>
              </a:buClr>
              <a:buFont typeface="Quicksand"/>
              <a:buNone/>
              <a:defRPr/>
            </a:lvl5pPr>
            <a:lvl6pPr rtl="0">
              <a:spcBef>
                <a:spcPts val="0"/>
              </a:spcBef>
              <a:buClr>
                <a:srgbClr val="39C0BA"/>
              </a:buClr>
              <a:buFont typeface="Quicksand"/>
              <a:buNone/>
              <a:defRPr/>
            </a:lvl6pPr>
            <a:lvl7pPr rtl="0">
              <a:spcBef>
                <a:spcPts val="0"/>
              </a:spcBef>
              <a:buClr>
                <a:srgbClr val="39C0BA"/>
              </a:buClr>
              <a:buFont typeface="Quicksand"/>
              <a:buNone/>
              <a:defRPr/>
            </a:lvl7pPr>
            <a:lvl8pPr rtl="0">
              <a:spcBef>
                <a:spcPts val="0"/>
              </a:spcBef>
              <a:buClr>
                <a:srgbClr val="39C0BA"/>
              </a:buClr>
              <a:buFont typeface="Quicksand"/>
              <a:buNone/>
              <a:defRPr/>
            </a:lvl8pPr>
            <a:lvl9pPr rtl="0">
              <a:spcBef>
                <a:spcPts val="0"/>
              </a:spcBef>
              <a:buClr>
                <a:srgbClr val="39C0BA"/>
              </a:buClr>
              <a:buFont typeface="Quicksand"/>
              <a:buNone/>
              <a:defRPr/>
            </a:lvl9pPr>
          </a:lstStyle>
          <a:p>
            <a:endParaRPr/>
          </a:p>
        </p:txBody>
      </p:sp>
      <p:sp>
        <p:nvSpPr>
          <p:cNvPr id="36" name="Shape 36"/>
          <p:cNvSpPr txBox="1">
            <a:spLocks noGrp="1"/>
          </p:cNvSpPr>
          <p:nvPr>
            <p:ph type="body" idx="1"/>
          </p:nvPr>
        </p:nvSpPr>
        <p:spPr>
          <a:xfrm>
            <a:off x="1553995" y="1600200"/>
            <a:ext cx="9144000" cy="4967700"/>
          </a:xfrm>
          <a:prstGeom prst="rect">
            <a:avLst/>
          </a:prstGeom>
          <a:noFill/>
          <a:ln>
            <a:noFill/>
          </a:ln>
        </p:spPr>
        <p:txBody>
          <a:bodyPr lIns="91425" tIns="91425" rIns="91425" bIns="91425" anchor="t" anchorCtr="0"/>
          <a:lstStyle>
            <a:lvl1pPr rtl="0">
              <a:spcBef>
                <a:spcPts val="600"/>
              </a:spcBef>
              <a:buClr>
                <a:srgbClr val="F3F3F3"/>
              </a:buClr>
              <a:buFont typeface="Quicksand"/>
              <a:buChar char="◦"/>
              <a:defRPr/>
            </a:lvl1pPr>
            <a:lvl2pPr rtl="0">
              <a:spcBef>
                <a:spcPts val="480"/>
              </a:spcBef>
              <a:buClr>
                <a:srgbClr val="F3F3F3"/>
              </a:buClr>
              <a:buFont typeface="Quicksand"/>
              <a:buChar char="▫"/>
              <a:defRPr/>
            </a:lvl2pPr>
            <a:lvl3pPr rtl="0">
              <a:spcBef>
                <a:spcPts val="480"/>
              </a:spcBef>
              <a:defRPr/>
            </a:lvl3pPr>
            <a:lvl4pPr rtl="0">
              <a:spcBef>
                <a:spcPts val="360"/>
              </a:spcBef>
              <a:defRPr/>
            </a:lvl4pPr>
            <a:lvl5pPr rtl="0">
              <a:spcBef>
                <a:spcPts val="360"/>
              </a:spcBef>
              <a:defRPr/>
            </a:lvl5pPr>
            <a:lvl6pPr rtl="0">
              <a:spcBef>
                <a:spcPts val="360"/>
              </a:spcBef>
              <a:defRPr/>
            </a:lvl6pPr>
            <a:lvl7pPr rtl="0">
              <a:spcBef>
                <a:spcPts val="360"/>
              </a:spcBef>
              <a:defRPr/>
            </a:lvl7pPr>
            <a:lvl8pPr rtl="0">
              <a:spcBef>
                <a:spcPts val="360"/>
              </a:spcBef>
              <a:defRPr/>
            </a:lvl8pPr>
            <a:lvl9pPr rtl="0">
              <a:spcBef>
                <a:spcPts val="360"/>
              </a:spcBef>
              <a:defRPr/>
            </a:lvl9pPr>
          </a:lstStyle>
          <a:p>
            <a:endParaRPr/>
          </a:p>
        </p:txBody>
      </p:sp>
    </p:spTree>
    <p:extLst>
      <p:ext uri="{BB962C8B-B14F-4D97-AF65-F5344CB8AC3E}">
        <p14:creationId xmlns:p14="http://schemas.microsoft.com/office/powerpoint/2010/main" val="17370503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Empty">
    <p:spTree>
      <p:nvGrpSpPr>
        <p:cNvPr id="1" name="Shape 146"/>
        <p:cNvGrpSpPr/>
        <p:nvPr/>
      </p:nvGrpSpPr>
      <p:grpSpPr>
        <a:xfrm>
          <a:off x="0" y="0"/>
          <a:ext cx="0" cy="0"/>
          <a:chOff x="0" y="0"/>
          <a:chExt cx="0" cy="0"/>
        </a:xfrm>
      </p:grpSpPr>
    </p:spTree>
    <p:extLst>
      <p:ext uri="{BB962C8B-B14F-4D97-AF65-F5344CB8AC3E}">
        <p14:creationId xmlns:p14="http://schemas.microsoft.com/office/powerpoint/2010/main" val="2943074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2486704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2588916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ECE6EA-BF9E-40AA-8CE9-3A6B01AC98A2}"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643399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ECE6EA-BF9E-40AA-8CE9-3A6B01AC98A2}"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38640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304995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3727126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FCE80E-2ABE-484F-B387-353DE99B0770}" type="datetimeFigureOut">
              <a:rPr lang="en-US" smtClean="0"/>
              <a:pPr/>
              <a:t>3/11/2021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4222979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7000">
              <a:schemeClr val="bg1"/>
            </a:gs>
            <a:gs pos="100000">
              <a:schemeClr val="bg1"/>
            </a:gs>
            <a:gs pos="0">
              <a:schemeClr val="bg1"/>
            </a:gs>
            <a:gs pos="44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DECE6EA-BF9E-40AA-8CE9-3A6B01AC98A2}" type="slidenum">
              <a:rPr lang="en-US" smtClean="0"/>
              <a:pPr/>
              <a:t>‹#›</a:t>
            </a:fld>
            <a:endParaRPr lang="en-US" dirty="0"/>
          </a:p>
        </p:txBody>
      </p:sp>
    </p:spTree>
    <p:extLst>
      <p:ext uri="{BB962C8B-B14F-4D97-AF65-F5344CB8AC3E}">
        <p14:creationId xmlns:p14="http://schemas.microsoft.com/office/powerpoint/2010/main" val="182442484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7FCE80E-2ABE-484F-B387-353DE99B0770}" type="datetimeFigureOut">
              <a:rPr lang="en-US" smtClean="0"/>
              <a:pPr/>
              <a:t>3/11/2021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ECE6EA-BF9E-40AA-8CE9-3A6B01AC98A2}"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754649"/>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oanne.Macri@ils.ny.gov" TargetMode="External"/><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r20.rs6.net/tn.jsp?f=0012avJJnE9H_is_WoZiQoqeV7LdVEbxW8XcR7pWgeWYpQ5A9r_cj4DSGCnjIhglG575TP1UwfxpmQUyX7OhiB1sae0MDsJpuQnZt2gSBm0RCMc68_FNJl-BjhLJ2ga7rhgPblPgbYO9KTmF7ZnqEFQnM2d1I3ulCSJXc-d63Mlo9f5e6rm1SkHr7T7Hf2In1VNW98QQ5Nx8LTXmzgATOGUy3_7JcPLo4WKPV3fsr_oIdz0f5t8pc-vJol7mw52JQ317VhDzpFQXKo=&amp;c=UBYRkJV9rG7MmGtJX-CVK9lXIJxYn8XyCOlSwDHZ9DU6j4Cy7KONXQ==&amp;ch=vvVaYwvris4yxW1xSJvtz4nZSSE5pWB7yb8dcVhbvByP2GrgFnOczw=="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r20.rs6.net/tn.jsp?f=0012avJJnE9H_is_WoZiQoqeV7LdVEbxW8XcR7pWgeWYpQ5A9r_cj4DSGCnjIhglG57Uv6Fy_HVmvbMpoc0P4IyLaR-XuhAwHEL9ZtocjTcm_hkRDrepQXqFRo7ezqTDDUbR-rv7ShO7mB-nlHTCZ7br4i8Hmrm7MCmw8_TrxKp6jrVRSy016cABEMthgyzCKuQeDx0S_6mMCyL5r2wUhGCSg==&amp;c=UBYRkJV9rG7MmGtJX-CVK9lXIJxYn8XyCOlSwDHZ9DU6j4Cy7KONXQ==&amp;ch=vvVaYwvris4yxW1xSJvtz4nZSSE5pWB7yb8dcVhbvByP2GrgFnOczw=="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hyperlink" Target="http://www.migrationpolicy.org/" TargetMode="External"/><Relationship Id="rId5" Type="http://schemas.openxmlformats.org/officeDocument/2006/relationships/hyperlink" Target="https://www.migrationpolicy.org/programs/data-hub/charts/children-immigrant-families?width=1000&amp;height=850&amp;iframe=true" TargetMode="External"/><Relationship Id="rId4" Type="http://schemas.openxmlformats.org/officeDocument/2006/relationships/hyperlink" Target="https://www.migrationpolicy.or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8.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migrationpolicy.org/programs/data-hub/charts/children-immigrant-families?width=1000&amp;height=850&amp;iframe=true"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hyperlink" Target="file:///C:\Users\17169\Desktop\Trainings\NYND%20Federal%20Training\immigrants_in_new_york.pdf" TargetMode="Externa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56.xml"/><Relationship Id="rId1" Type="http://schemas.openxmlformats.org/officeDocument/2006/relationships/slideLayout" Target="../slideLayouts/slideLayout18.xml"/><Relationship Id="rId4" Type="http://schemas.openxmlformats.org/officeDocument/2006/relationships/image" Target="../media/image22.tif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58.xml"/><Relationship Id="rId1" Type="http://schemas.openxmlformats.org/officeDocument/2006/relationships/slideLayout" Target="../slideLayouts/slideLayout18.xml"/><Relationship Id="rId4" Type="http://schemas.openxmlformats.org/officeDocument/2006/relationships/image" Target="../media/image24.tiff"/></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18.xml"/><Relationship Id="rId4" Type="http://schemas.openxmlformats.org/officeDocument/2006/relationships/hyperlink" Target="https://defgen.vermont.gov/sites/defgen/files/Research/fed_chart_updated_Aug_05.pdf"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56791"/>
            <a:ext cx="12192000" cy="9169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idx="4294967295"/>
          </p:nvPr>
        </p:nvSpPr>
        <p:spPr>
          <a:xfrm>
            <a:off x="551793" y="443708"/>
            <a:ext cx="10641724" cy="3003570"/>
          </a:xfrm>
        </p:spPr>
        <p:txBody>
          <a:bodyPr>
            <a:normAutofit/>
          </a:bodyPr>
          <a:lstStyle/>
          <a:p>
            <a:pPr algn="ctr"/>
            <a:r>
              <a:rPr lang="en-US" sz="4200" b="1" dirty="0">
                <a:solidFill>
                  <a:srgbClr val="002060"/>
                </a:solidFill>
                <a:latin typeface="Arial" panose="020B0604020202020204" pitchFamily="34" charset="0"/>
                <a:cs typeface="Arial" panose="020B0604020202020204" pitchFamily="34" charset="0"/>
              </a:rPr>
              <a:t>THE INTERSECTION OF IMMIGRATION &amp;</a:t>
            </a:r>
            <a:br>
              <a:rPr lang="en-US" sz="4200" b="1" dirty="0">
                <a:solidFill>
                  <a:srgbClr val="002060"/>
                </a:solidFill>
                <a:latin typeface="Arial" panose="020B0604020202020204" pitchFamily="34" charset="0"/>
                <a:cs typeface="Arial" panose="020B0604020202020204" pitchFamily="34" charset="0"/>
              </a:rPr>
            </a:br>
            <a:r>
              <a:rPr lang="en-US" sz="4200" b="1" dirty="0">
                <a:solidFill>
                  <a:srgbClr val="002060"/>
                </a:solidFill>
                <a:latin typeface="Arial" panose="020B0604020202020204" pitchFamily="34" charset="0"/>
                <a:cs typeface="Arial" panose="020B0604020202020204" pitchFamily="34" charset="0"/>
              </a:rPr>
              <a:t>CRIMINAL LAW IN NEW YORK</a:t>
            </a:r>
            <a:br>
              <a:rPr lang="en-US" sz="4200" b="1" dirty="0">
                <a:solidFill>
                  <a:srgbClr val="002060"/>
                </a:solidFill>
                <a:latin typeface="Arial" panose="020B0604020202020204" pitchFamily="34" charset="0"/>
                <a:cs typeface="Arial" panose="020B0604020202020204" pitchFamily="34" charset="0"/>
              </a:rPr>
            </a:br>
            <a:br>
              <a:rPr lang="en-US" sz="4200" b="1" dirty="0">
                <a:solidFill>
                  <a:srgbClr val="002060"/>
                </a:solidFill>
                <a:latin typeface="Arial" panose="020B0604020202020204" pitchFamily="34" charset="0"/>
                <a:cs typeface="Arial" panose="020B0604020202020204" pitchFamily="34" charset="0"/>
              </a:rPr>
            </a:br>
            <a:r>
              <a:rPr lang="en-US" sz="4200" b="1" dirty="0">
                <a:solidFill>
                  <a:srgbClr val="002060"/>
                </a:solidFill>
                <a:latin typeface="Arial" panose="020B0604020202020204" pitchFamily="34" charset="0"/>
                <a:cs typeface="Arial" panose="020B0604020202020204" pitchFamily="34" charset="0"/>
              </a:rPr>
              <a:t>AN OVERVIEW </a:t>
            </a:r>
          </a:p>
        </p:txBody>
      </p:sp>
      <p:sp>
        <p:nvSpPr>
          <p:cNvPr id="4" name="Rectangle 3"/>
          <p:cNvSpPr/>
          <p:nvPr/>
        </p:nvSpPr>
        <p:spPr>
          <a:xfrm>
            <a:off x="0" y="6007261"/>
            <a:ext cx="12192000" cy="8507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6928034" y="6127387"/>
            <a:ext cx="4955494" cy="646331"/>
          </a:xfrm>
          <a:prstGeom prst="rect">
            <a:avLst/>
          </a:prstGeom>
          <a:noFill/>
        </p:spPr>
        <p:txBody>
          <a:bodyPr wrap="square" rtlCol="0">
            <a:spAutoFit/>
          </a:bodyPr>
          <a:lstStyle/>
          <a:p>
            <a:pPr algn="r"/>
            <a:r>
              <a:rPr lang="en-US" dirty="0">
                <a:solidFill>
                  <a:schemeClr val="bg1"/>
                </a:solidFill>
              </a:rPr>
              <a:t>	Northern District of New York</a:t>
            </a:r>
          </a:p>
          <a:p>
            <a:pPr algn="r"/>
            <a:r>
              <a:rPr lang="en-US" dirty="0">
                <a:solidFill>
                  <a:schemeClr val="bg1"/>
                </a:solidFill>
              </a:rPr>
              <a:t>March 28, 2019</a:t>
            </a:r>
          </a:p>
        </p:txBody>
      </p:sp>
      <p:sp>
        <p:nvSpPr>
          <p:cNvPr id="3" name="Rectangle 2">
            <a:extLst>
              <a:ext uri="{FF2B5EF4-FFF2-40B4-BE49-F238E27FC236}">
                <a16:creationId xmlns:a16="http://schemas.microsoft.com/office/drawing/2014/main" id="{F4BEBFF1-01C4-4B7F-AFC5-E313190FF9D6}"/>
              </a:ext>
            </a:extLst>
          </p:cNvPr>
          <p:cNvSpPr/>
          <p:nvPr/>
        </p:nvSpPr>
        <p:spPr>
          <a:xfrm>
            <a:off x="6505236" y="4099264"/>
            <a:ext cx="5429028" cy="2215991"/>
          </a:xfrm>
          <a:prstGeom prst="rect">
            <a:avLst/>
          </a:prstGeom>
        </p:spPr>
        <p:txBody>
          <a:bodyPr wrap="square">
            <a:sp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Joanne Macri, Esq.	</a:t>
            </a:r>
          </a:p>
          <a:p>
            <a:r>
              <a:rPr lang="en-US" b="1" dirty="0">
                <a:solidFill>
                  <a:schemeClr val="tx1">
                    <a:lumMod val="65000"/>
                    <a:lumOff val="35000"/>
                  </a:schemeClr>
                </a:solidFill>
                <a:latin typeface="Arial" panose="020B0604020202020204" pitchFamily="34" charset="0"/>
                <a:cs typeface="Arial" panose="020B0604020202020204" pitchFamily="34" charset="0"/>
              </a:rPr>
              <a:t>International Centre for Criminal Law Reform and Criminal Justice Policy</a:t>
            </a:r>
          </a:p>
          <a:p>
            <a:r>
              <a:rPr lang="en-US" b="1" dirty="0">
                <a:solidFill>
                  <a:schemeClr val="tx1">
                    <a:lumMod val="65000"/>
                    <a:lumOff val="35000"/>
                  </a:schemeClr>
                </a:solidFill>
                <a:latin typeface="Arial" panose="020B0604020202020204" pitchFamily="34" charset="0"/>
                <a:cs typeface="Arial" panose="020B0604020202020204" pitchFamily="34" charset="0"/>
              </a:rPr>
              <a:t>		</a:t>
            </a:r>
          </a:p>
          <a:p>
            <a:r>
              <a:rPr lang="en-US" b="1" dirty="0">
                <a:solidFill>
                  <a:schemeClr val="tx1">
                    <a:lumMod val="65000"/>
                    <a:lumOff val="35000"/>
                  </a:schemeClr>
                </a:solidFill>
                <a:latin typeface="Arial" panose="020B0604020202020204" pitchFamily="34" charset="0"/>
                <a:cs typeface="Arial" panose="020B0604020202020204" pitchFamily="34" charset="0"/>
                <a:hlinkClick r:id="rId3"/>
              </a:rPr>
              <a:t>macri@allard.ubc.ca</a:t>
            </a:r>
            <a:endParaRPr lang="en-US" b="1" dirty="0">
              <a:solidFill>
                <a:schemeClr val="tx1">
                  <a:lumMod val="65000"/>
                  <a:lumOff val="35000"/>
                </a:schemeClr>
              </a:solidFill>
              <a:latin typeface="Arial" panose="020B0604020202020204" pitchFamily="34" charset="0"/>
              <a:cs typeface="Arial" panose="020B0604020202020204" pitchFamily="34" charset="0"/>
            </a:endParaRPr>
          </a:p>
          <a:p>
            <a:r>
              <a:rPr lang="en-US" b="1" dirty="0">
                <a:solidFill>
                  <a:schemeClr val="tx1">
                    <a:lumMod val="65000"/>
                    <a:lumOff val="35000"/>
                  </a:schemeClr>
                </a:solidFill>
                <a:latin typeface="Arial" panose="020B0604020202020204" pitchFamily="34" charset="0"/>
                <a:cs typeface="Arial" panose="020B0604020202020204" pitchFamily="34" charset="0"/>
              </a:rPr>
              <a:t>716.913.3200</a:t>
            </a:r>
          </a:p>
          <a:p>
            <a:endParaRPr lang="en-US" sz="1500" b="1" dirty="0">
              <a:solidFill>
                <a:schemeClr val="tx1">
                  <a:lumMod val="65000"/>
                  <a:lumOff val="35000"/>
                </a:schemeClr>
              </a:solidFill>
              <a:latin typeface="Arial" panose="020B0604020202020204" pitchFamily="34" charset="0"/>
              <a:cs typeface="Arial" panose="020B0604020202020204" pitchFamily="34" charset="0"/>
            </a:endParaRPr>
          </a:p>
          <a:p>
            <a:endParaRPr lang="en-US" sz="15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152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20133" y="1127707"/>
            <a:ext cx="10135535" cy="5138918"/>
          </a:xfrm>
          <a:noFill/>
          <a:ln>
            <a:noFill/>
            <a:miter lim="800000"/>
            <a:headEnd/>
            <a:tailEnd/>
          </a:ln>
        </p:spPr>
      </p:pic>
      <p:sp>
        <p:nvSpPr>
          <p:cNvPr id="7" name="Rounded Rectangle 6"/>
          <p:cNvSpPr/>
          <p:nvPr/>
        </p:nvSpPr>
        <p:spPr>
          <a:xfrm>
            <a:off x="1606823" y="5181969"/>
            <a:ext cx="1903751"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ICE TRANSFER</a:t>
            </a:r>
          </a:p>
        </p:txBody>
      </p:sp>
      <p:sp>
        <p:nvSpPr>
          <p:cNvPr id="8" name="Rounded Rectangle 7"/>
          <p:cNvSpPr/>
          <p:nvPr/>
        </p:nvSpPr>
        <p:spPr>
          <a:xfrm>
            <a:off x="673240" y="591000"/>
            <a:ext cx="1914127" cy="10619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ICE DETAINER/HOLD</a:t>
            </a:r>
          </a:p>
          <a:p>
            <a:pPr algn="ctr"/>
            <a:r>
              <a:rPr lang="en-US" b="1" dirty="0">
                <a:solidFill>
                  <a:srgbClr val="FF0000"/>
                </a:solidFill>
              </a:rPr>
              <a:t>&amp; </a:t>
            </a:r>
          </a:p>
          <a:p>
            <a:pPr algn="ctr"/>
            <a:r>
              <a:rPr lang="en-US" b="1" dirty="0">
                <a:solidFill>
                  <a:srgbClr val="FF0000"/>
                </a:solidFill>
              </a:rPr>
              <a:t>POSTING BAIL/RELEASE</a:t>
            </a:r>
          </a:p>
        </p:txBody>
      </p:sp>
      <p:sp>
        <p:nvSpPr>
          <p:cNvPr id="9" name="Rounded Rectangle 8"/>
          <p:cNvSpPr/>
          <p:nvPr/>
        </p:nvSpPr>
        <p:spPr>
          <a:xfrm>
            <a:off x="10223596" y="513392"/>
            <a:ext cx="1766389" cy="13929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NYS DOCCS IRP, APPEALS, POST-CONVICTION MTS &amp; IRP PGM</a:t>
            </a:r>
            <a:endParaRPr lang="en-US" dirty="0"/>
          </a:p>
        </p:txBody>
      </p:sp>
      <p:sp>
        <p:nvSpPr>
          <p:cNvPr id="10" name="Rounded Rectangle 9"/>
          <p:cNvSpPr/>
          <p:nvPr/>
        </p:nvSpPr>
        <p:spPr>
          <a:xfrm>
            <a:off x="8709802" y="5355399"/>
            <a:ext cx="2490699" cy="911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ECDPO, </a:t>
            </a:r>
          </a:p>
          <a:p>
            <a:pPr algn="ctr"/>
            <a:r>
              <a:rPr lang="en-US" b="1" dirty="0">
                <a:solidFill>
                  <a:srgbClr val="FF0000"/>
                </a:solidFill>
              </a:rPr>
              <a:t>ICE TRANSFER &amp; EXPEDITED REMOVAL</a:t>
            </a:r>
          </a:p>
        </p:txBody>
      </p:sp>
      <p:sp>
        <p:nvSpPr>
          <p:cNvPr id="11" name="Rounded Rectangle 10"/>
          <p:cNvSpPr/>
          <p:nvPr/>
        </p:nvSpPr>
        <p:spPr>
          <a:xfrm>
            <a:off x="2838185" y="770275"/>
            <a:ext cx="6733042" cy="11361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BENCH WARRANTS, BOND REVOCATION </a:t>
            </a:r>
          </a:p>
          <a:p>
            <a:pPr algn="ctr"/>
            <a:r>
              <a:rPr lang="en-US" b="1" dirty="0">
                <a:solidFill>
                  <a:srgbClr val="FF0000"/>
                </a:solidFill>
              </a:rPr>
              <a:t>&amp; SPEEDY TRIAL MOTIONS</a:t>
            </a:r>
          </a:p>
        </p:txBody>
      </p:sp>
      <p:sp>
        <p:nvSpPr>
          <p:cNvPr id="12" name="Rounded Rectangle 11"/>
          <p:cNvSpPr/>
          <p:nvPr/>
        </p:nvSpPr>
        <p:spPr>
          <a:xfrm>
            <a:off x="0" y="2520564"/>
            <a:ext cx="1813033" cy="13671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700" b="1" dirty="0">
                <a:solidFill>
                  <a:srgbClr val="FF0000"/>
                </a:solidFill>
              </a:rPr>
              <a:t>4</a:t>
            </a:r>
            <a:r>
              <a:rPr lang="en-US" sz="1700" b="1" baseline="30000" dirty="0">
                <a:solidFill>
                  <a:srgbClr val="FF0000"/>
                </a:solidFill>
              </a:rPr>
              <a:t>TH</a:t>
            </a:r>
            <a:r>
              <a:rPr lang="en-US" sz="1700" b="1" dirty="0">
                <a:solidFill>
                  <a:srgbClr val="FF0000"/>
                </a:solidFill>
              </a:rPr>
              <a:t> AMENDT</a:t>
            </a:r>
          </a:p>
          <a:p>
            <a:r>
              <a:rPr lang="en-US" sz="1700" b="1" dirty="0">
                <a:solidFill>
                  <a:srgbClr val="FF0000"/>
                </a:solidFill>
              </a:rPr>
              <a:t>DHS</a:t>
            </a:r>
          </a:p>
          <a:p>
            <a:r>
              <a:rPr lang="en-US" sz="1700" b="1" dirty="0">
                <a:solidFill>
                  <a:srgbClr val="FF0000"/>
                </a:solidFill>
              </a:rPr>
              <a:t>LOCAL/STATE</a:t>
            </a:r>
          </a:p>
          <a:p>
            <a:r>
              <a:rPr lang="en-US" sz="1700" b="1" dirty="0">
                <a:solidFill>
                  <a:srgbClr val="FF0000"/>
                </a:solidFill>
              </a:rPr>
              <a:t>COLLABORATIVE</a:t>
            </a:r>
          </a:p>
        </p:txBody>
      </p:sp>
      <p:cxnSp>
        <p:nvCxnSpPr>
          <p:cNvPr id="14" name="Straight Arrow Connector 13"/>
          <p:cNvCxnSpPr>
            <a:cxnSpLocks/>
          </p:cNvCxnSpPr>
          <p:nvPr/>
        </p:nvCxnSpPr>
        <p:spPr>
          <a:xfrm>
            <a:off x="819807" y="3752193"/>
            <a:ext cx="859656" cy="709448"/>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1679463" y="1877548"/>
            <a:ext cx="595904" cy="35088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6713972" y="1702108"/>
            <a:ext cx="351545" cy="592346"/>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9883227" y="1602807"/>
            <a:ext cx="500546" cy="39547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814733" y="5092080"/>
            <a:ext cx="104931" cy="704536"/>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814733" y="5122058"/>
            <a:ext cx="854440" cy="674558"/>
          </a:xfrm>
          <a:prstGeom prst="straightConnector1">
            <a:avLst/>
          </a:prstGeom>
          <a:ln w="793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510574" y="4746307"/>
            <a:ext cx="1419694" cy="666817"/>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002647" y="8688"/>
            <a:ext cx="8381126"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dirty="0">
                <a:ln w="11430"/>
                <a:solidFill>
                  <a:schemeClr val="accent2"/>
                </a:solidFill>
                <a:latin typeface="Arial" panose="020B0604020202020204" pitchFamily="34" charset="0"/>
                <a:cs typeface="Arial" panose="020B0604020202020204" pitchFamily="34" charset="0"/>
              </a:rPr>
              <a:t>IMMIGRATION ISSUES IN CRIMINAL COURT</a:t>
            </a:r>
          </a:p>
          <a:p>
            <a:pPr algn="ctr"/>
            <a:r>
              <a:rPr lang="en-US" sz="3000" b="1" dirty="0">
                <a:ln w="11430"/>
                <a:solidFill>
                  <a:schemeClr val="accent2"/>
                </a:solidFill>
                <a:latin typeface="Arial" panose="020B0604020202020204" pitchFamily="34" charset="0"/>
                <a:cs typeface="Arial" panose="020B0604020202020204" pitchFamily="34" charset="0"/>
              </a:rPr>
              <a:t>(New York State)</a:t>
            </a:r>
            <a:endParaRPr lang="en-US" sz="3000" b="1" dirty="0">
              <a:ln w="11430"/>
              <a:solidFill>
                <a:schemeClr val="accent2"/>
              </a:solidFill>
            </a:endParaRPr>
          </a:p>
        </p:txBody>
      </p:sp>
    </p:spTree>
    <p:extLst>
      <p:ext uri="{BB962C8B-B14F-4D97-AF65-F5344CB8AC3E}">
        <p14:creationId xmlns:p14="http://schemas.microsoft.com/office/powerpoint/2010/main" val="378135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720133" y="1127707"/>
            <a:ext cx="10135535" cy="5138918"/>
          </a:xfrm>
          <a:noFill/>
          <a:ln>
            <a:noFill/>
            <a:miter lim="800000"/>
            <a:headEnd/>
            <a:tailEnd/>
          </a:ln>
        </p:spPr>
      </p:pic>
      <p:sp>
        <p:nvSpPr>
          <p:cNvPr id="7" name="Rounded Rectangle 6"/>
          <p:cNvSpPr/>
          <p:nvPr/>
        </p:nvSpPr>
        <p:spPr>
          <a:xfrm>
            <a:off x="-8009" y="5181969"/>
            <a:ext cx="3510574"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ICE TRANSFER often not required while detained in federal holding facility such as BFDF in Batavia, NY.</a:t>
            </a:r>
          </a:p>
        </p:txBody>
      </p:sp>
      <p:sp>
        <p:nvSpPr>
          <p:cNvPr id="8" name="Rounded Rectangle 7"/>
          <p:cNvSpPr/>
          <p:nvPr/>
        </p:nvSpPr>
        <p:spPr>
          <a:xfrm>
            <a:off x="673240" y="591000"/>
            <a:ext cx="1914127" cy="106193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ICE DETAINER/HOLD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POSTING BAIL/RELEASE</a:t>
            </a:r>
          </a:p>
        </p:txBody>
      </p:sp>
      <p:sp>
        <p:nvSpPr>
          <p:cNvPr id="9" name="Rounded Rectangle 8"/>
          <p:cNvSpPr/>
          <p:nvPr/>
        </p:nvSpPr>
        <p:spPr>
          <a:xfrm>
            <a:off x="10236526" y="327858"/>
            <a:ext cx="1766389" cy="13929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BOP and then transfer to DHS custody – often in the same federal facility.</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9039255" y="5355399"/>
            <a:ext cx="2490699" cy="911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*Judicial Order of Deportation pursuant to 8 USC §1252a(d)(1)</a:t>
            </a:r>
          </a:p>
        </p:txBody>
      </p:sp>
      <p:sp>
        <p:nvSpPr>
          <p:cNvPr id="12" name="Rounded Rectangle 11"/>
          <p:cNvSpPr/>
          <p:nvPr/>
        </p:nvSpPr>
        <p:spPr>
          <a:xfrm>
            <a:off x="0" y="2520564"/>
            <a:ext cx="1813033" cy="136719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Calibri" panose="020F0502020204030204"/>
                <a:ea typeface="+mn-ea"/>
                <a:cs typeface="+mn-cs"/>
              </a:rPr>
              <a:t>4</a:t>
            </a:r>
            <a:r>
              <a:rPr kumimoji="0" lang="en-US" sz="1700" b="1" i="0" u="none" strike="noStrike" kern="1200" cap="none" spc="0" normalizeH="0" baseline="30000" noProof="0" dirty="0">
                <a:ln>
                  <a:noFill/>
                </a:ln>
                <a:solidFill>
                  <a:srgbClr val="FF0000"/>
                </a:solidFill>
                <a:effectLst/>
                <a:uLnTx/>
                <a:uFillTx/>
                <a:latin typeface="Calibri" panose="020F0502020204030204"/>
                <a:ea typeface="+mn-ea"/>
                <a:cs typeface="+mn-cs"/>
              </a:rPr>
              <a:t>TH</a:t>
            </a:r>
            <a:r>
              <a:rPr kumimoji="0" lang="en-US" sz="1700" b="1" i="0" u="none" strike="noStrike" kern="1200" cap="none" spc="0" normalizeH="0" baseline="0" noProof="0" dirty="0">
                <a:ln>
                  <a:noFill/>
                </a:ln>
                <a:solidFill>
                  <a:srgbClr val="FF0000"/>
                </a:solidFill>
                <a:effectLst/>
                <a:uLnTx/>
                <a:uFillTx/>
                <a:latin typeface="Calibri" panose="020F0502020204030204"/>
                <a:ea typeface="+mn-ea"/>
                <a:cs typeface="+mn-cs"/>
              </a:rPr>
              <a:t> AMENDT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Calibri" panose="020F0502020204030204"/>
                <a:ea typeface="+mn-ea"/>
                <a:cs typeface="+mn-cs"/>
              </a:rPr>
              <a:t>DHS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Calibri" panose="020F0502020204030204"/>
                <a:ea typeface="+mn-ea"/>
                <a:cs typeface="+mn-cs"/>
              </a:rPr>
              <a:t>LOCAL/STATE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FF0000"/>
                </a:solidFill>
                <a:effectLst/>
                <a:uLnTx/>
                <a:uFillTx/>
                <a:latin typeface="Calibri" panose="020F0502020204030204"/>
                <a:ea typeface="+mn-ea"/>
                <a:cs typeface="+mn-cs"/>
              </a:rPr>
              <a:t>COLLABORATIVE</a:t>
            </a:r>
          </a:p>
        </p:txBody>
      </p:sp>
      <p:cxnSp>
        <p:nvCxnSpPr>
          <p:cNvPr id="14" name="Straight Arrow Connector 13"/>
          <p:cNvCxnSpPr>
            <a:cxnSpLocks/>
          </p:cNvCxnSpPr>
          <p:nvPr/>
        </p:nvCxnSpPr>
        <p:spPr>
          <a:xfrm>
            <a:off x="819807" y="3752193"/>
            <a:ext cx="859656" cy="709448"/>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1679463" y="1877548"/>
            <a:ext cx="595904" cy="35088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9883227" y="1602807"/>
            <a:ext cx="500546" cy="39547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814733" y="5092080"/>
            <a:ext cx="104931" cy="704536"/>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814733" y="5122058"/>
            <a:ext cx="854440" cy="674558"/>
          </a:xfrm>
          <a:prstGeom prst="straightConnector1">
            <a:avLst/>
          </a:prstGeom>
          <a:ln w="793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510574" y="4746307"/>
            <a:ext cx="1419694" cy="666817"/>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002647" y="8688"/>
            <a:ext cx="8381126"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11430"/>
                <a:solidFill>
                  <a:srgbClr val="002060"/>
                </a:solidFill>
                <a:effectLst/>
                <a:uLnTx/>
                <a:uFillTx/>
                <a:latin typeface="Arial" panose="020B0604020202020204" pitchFamily="34" charset="0"/>
                <a:ea typeface="+mn-ea"/>
                <a:cs typeface="Arial" panose="020B0604020202020204" pitchFamily="34" charset="0"/>
              </a:rPr>
              <a:t>IMMIGRATION ISSUES IN CRIMINAL COURT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w="11430"/>
                <a:solidFill>
                  <a:srgbClr val="002060"/>
                </a:solidFill>
                <a:effectLst/>
                <a:uLnTx/>
                <a:uFillTx/>
                <a:latin typeface="Arial" panose="020B0604020202020204" pitchFamily="34" charset="0"/>
                <a:ea typeface="+mn-ea"/>
                <a:cs typeface="Arial" panose="020B0604020202020204" pitchFamily="34" charset="0"/>
              </a:rPr>
              <a:t>(Federal)</a:t>
            </a:r>
            <a:endParaRPr kumimoji="0" lang="en-US" sz="3000" b="1" i="0" u="none" strike="noStrike" kern="1200" cap="none" spc="0" normalizeH="0" baseline="0" noProof="0" dirty="0">
              <a:ln w="11430"/>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215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446" y="54707"/>
            <a:ext cx="11160370" cy="6557107"/>
          </a:xfrm>
        </p:spPr>
        <p:txBody>
          <a:bodyPr>
            <a:normAutofit fontScale="90000"/>
          </a:bodyPr>
          <a:lstStyle/>
          <a:p>
            <a:br>
              <a:rPr lang="en-US" sz="4900" b="1" dirty="0">
                <a:solidFill>
                  <a:schemeClr val="accent2">
                    <a:lumMod val="90000"/>
                    <a:lumOff val="10000"/>
                  </a:schemeClr>
                </a:solidFill>
                <a:latin typeface="+mn-lt"/>
              </a:rPr>
            </a:br>
            <a:br>
              <a:rPr lang="en-US" sz="4900" b="1" dirty="0">
                <a:solidFill>
                  <a:schemeClr val="accent2">
                    <a:lumMod val="90000"/>
                    <a:lumOff val="10000"/>
                  </a:schemeClr>
                </a:solidFill>
                <a:latin typeface="+mn-lt"/>
              </a:rPr>
            </a:br>
            <a:br>
              <a:rPr lang="en-US" sz="4900" b="1" dirty="0">
                <a:solidFill>
                  <a:schemeClr val="accent2">
                    <a:lumMod val="90000"/>
                    <a:lumOff val="10000"/>
                  </a:schemeClr>
                </a:solidFill>
                <a:latin typeface="+mn-lt"/>
              </a:rPr>
            </a:br>
            <a:r>
              <a:rPr lang="en-US" sz="4900" b="1" dirty="0">
                <a:solidFill>
                  <a:schemeClr val="accent2">
                    <a:lumMod val="90000"/>
                    <a:lumOff val="10000"/>
                  </a:schemeClr>
                </a:solidFill>
                <a:latin typeface="+mn-lt"/>
              </a:rPr>
              <a:t>OCA Directive </a:t>
            </a:r>
            <a:br>
              <a:rPr lang="en-US" sz="4900" b="1" dirty="0">
                <a:solidFill>
                  <a:schemeClr val="accent2">
                    <a:lumMod val="90000"/>
                    <a:lumOff val="10000"/>
                  </a:schemeClr>
                </a:solidFill>
                <a:latin typeface="+mn-lt"/>
              </a:rPr>
            </a:br>
            <a:r>
              <a:rPr lang="en-US" sz="4900" b="1" dirty="0">
                <a:solidFill>
                  <a:schemeClr val="accent2">
                    <a:lumMod val="90000"/>
                    <a:lumOff val="10000"/>
                  </a:schemeClr>
                </a:solidFill>
                <a:latin typeface="+mn-lt"/>
              </a:rPr>
              <a:t>Limiting ICE Arrests in New York State Courts</a:t>
            </a:r>
            <a:br>
              <a:rPr lang="en-US" u="sng" dirty="0"/>
            </a:br>
            <a:br>
              <a:rPr lang="en-US" u="sng" dirty="0"/>
            </a:br>
            <a:r>
              <a:rPr lang="en-US" sz="3600" dirty="0"/>
              <a:t>On April 17, 2019, the New York State Office of Court Administration (OCA) issued a new directive governing U.S. Immigration and Customs Enforcement (ICE) agents’ activities within New York State courthouses. </a:t>
            </a:r>
            <a:br>
              <a:rPr lang="en-US" sz="3600" dirty="0"/>
            </a:br>
            <a:br>
              <a:rPr lang="en-US" sz="3600" dirty="0"/>
            </a:br>
            <a:r>
              <a:rPr lang="en-US" sz="3600" dirty="0"/>
              <a:t>The new directive provides that ICE agents may execute arrests inside a New York State courthouse </a:t>
            </a:r>
            <a:r>
              <a:rPr lang="en-US" sz="3600" i="1" u="sng" dirty="0"/>
              <a:t>only</a:t>
            </a:r>
            <a:r>
              <a:rPr lang="en-US" sz="3600" i="1" dirty="0"/>
              <a:t> </a:t>
            </a:r>
            <a:r>
              <a:rPr lang="en-US" sz="3600" dirty="0"/>
              <a:t>if the arrest is pursuant to a </a:t>
            </a:r>
            <a:r>
              <a:rPr lang="en-US" sz="3600" i="1" u="sng" dirty="0"/>
              <a:t>judicial warrant </a:t>
            </a:r>
            <a:r>
              <a:rPr lang="en-US" sz="3600" u="sng" dirty="0"/>
              <a:t>or </a:t>
            </a:r>
            <a:r>
              <a:rPr lang="en-US" sz="3600" i="1" u="sng" dirty="0"/>
              <a:t>judicial order</a:t>
            </a:r>
            <a:r>
              <a:rPr lang="en-US" sz="3600" u="sng" dirty="0"/>
              <a:t>, issued by a federal judge or magistrate</a:t>
            </a:r>
            <a:r>
              <a:rPr lang="en-US" sz="3600" dirty="0"/>
              <a:t>. </a:t>
            </a:r>
            <a:br>
              <a:rPr lang="en-US" sz="3600" dirty="0"/>
            </a:br>
            <a:r>
              <a:rPr lang="en-US" sz="3600" dirty="0"/>
              <a:t>(N.B.:  Does not apply to federal and town and village courts and does not prevent arrests “outside” of the courthouse doors)</a:t>
            </a:r>
            <a:br>
              <a:rPr lang="en-US" dirty="0"/>
            </a:br>
            <a:endParaRPr lang="en-US" dirty="0"/>
          </a:p>
        </p:txBody>
      </p:sp>
    </p:spTree>
    <p:extLst>
      <p:ext uri="{BB962C8B-B14F-4D97-AF65-F5344CB8AC3E}">
        <p14:creationId xmlns:p14="http://schemas.microsoft.com/office/powerpoint/2010/main" val="73151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8480" y="286603"/>
            <a:ext cx="6096000" cy="1323439"/>
          </a:xfrm>
          <a:prstGeom prst="rect">
            <a:avLst/>
          </a:prstGeom>
        </p:spPr>
        <p:txBody>
          <a:bodyPr>
            <a:spAutoFit/>
          </a:bodyPr>
          <a:lstStyle/>
          <a:p>
            <a:r>
              <a:rPr lang="en-US" altLang="en-US" sz="4000" b="1" dirty="0">
                <a:solidFill>
                  <a:schemeClr val="accent2"/>
                </a:solidFill>
              </a:rPr>
              <a:t>WHAT IS AN IMMIGRATION DETAINER (FORM I-247)?</a:t>
            </a:r>
            <a:endParaRPr lang="en-US" sz="4000" b="1" dirty="0">
              <a:solidFill>
                <a:schemeClr val="accent2"/>
              </a:solidFill>
            </a:endParaRPr>
          </a:p>
        </p:txBody>
      </p:sp>
      <p:sp>
        <p:nvSpPr>
          <p:cNvPr id="5" name="Content Placeholder 2"/>
          <p:cNvSpPr txBox="1">
            <a:spLocks/>
          </p:cNvSpPr>
          <p:nvPr/>
        </p:nvSpPr>
        <p:spPr>
          <a:xfrm>
            <a:off x="2453114" y="2191407"/>
            <a:ext cx="7346731" cy="3868464"/>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2800" b="1" dirty="0">
                <a:solidFill>
                  <a:schemeClr val="accent2">
                    <a:lumMod val="90000"/>
                    <a:lumOff val="10000"/>
                  </a:schemeClr>
                </a:solidFill>
              </a:rPr>
              <a:t>IMMIGRATION DETAINER</a:t>
            </a:r>
            <a:r>
              <a:rPr lang="en-US" altLang="en-US" sz="2800" dirty="0"/>
              <a:t> is a “hold” that will prevent a client’s release. </a:t>
            </a:r>
          </a:p>
          <a:p>
            <a:r>
              <a:rPr lang="en-US" altLang="en-US" sz="2800" dirty="0"/>
              <a:t>Pursuant to 8 C.F.R. Sec. 287.7(a):</a:t>
            </a:r>
          </a:p>
          <a:p>
            <a:pPr>
              <a:buFont typeface="Wingdings" panose="05000000000000000000" pitchFamily="2" charset="2"/>
              <a:buNone/>
            </a:pPr>
            <a:r>
              <a:rPr lang="en-US" altLang="en-US" sz="2800" dirty="0"/>
              <a:t>	</a:t>
            </a:r>
            <a:r>
              <a:rPr lang="en-US" altLang="en-US" sz="2800" i="1" dirty="0"/>
              <a:t>“… is a </a:t>
            </a:r>
            <a:r>
              <a:rPr lang="en-US" altLang="en-US" sz="2800" b="1" i="1" dirty="0">
                <a:solidFill>
                  <a:srgbClr val="FF0000"/>
                </a:solidFill>
              </a:rPr>
              <a:t>request</a:t>
            </a:r>
            <a:r>
              <a:rPr lang="en-US" altLang="en-US" sz="2800" b="1" i="1" dirty="0"/>
              <a:t> </a:t>
            </a:r>
            <a:r>
              <a:rPr lang="en-US" altLang="en-US" sz="2800" i="1" dirty="0"/>
              <a:t>that such agency </a:t>
            </a:r>
            <a:r>
              <a:rPr lang="en-US" altLang="en-US" sz="2800" b="1" dirty="0">
                <a:solidFill>
                  <a:srgbClr val="FF0000"/>
                </a:solidFill>
              </a:rPr>
              <a:t>advise</a:t>
            </a:r>
            <a:r>
              <a:rPr lang="en-US" altLang="en-US" sz="2800" dirty="0"/>
              <a:t> </a:t>
            </a:r>
            <a:r>
              <a:rPr lang="en-US" altLang="en-US" sz="2800" i="1" dirty="0"/>
              <a:t>the Department, prior to release of the alien, in order for the Department to arrange to assume custody, in situations when gaining immediate custody is either impracticable or impossible.” (emphasis added)</a:t>
            </a:r>
          </a:p>
          <a:p>
            <a:endParaRPr lang="en-US" altLang="en-US" dirty="0"/>
          </a:p>
          <a:p>
            <a:endParaRPr lang="en-US" altLang="en-US" dirty="0"/>
          </a:p>
        </p:txBody>
      </p:sp>
    </p:spTree>
    <p:extLst>
      <p:ext uri="{BB962C8B-B14F-4D97-AF65-F5344CB8AC3E}">
        <p14:creationId xmlns:p14="http://schemas.microsoft.com/office/powerpoint/2010/main" val="2264094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66406" y="286602"/>
            <a:ext cx="6172200" cy="1274183"/>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defRPr/>
            </a:pPr>
            <a:r>
              <a:rPr lang="en-US" altLang="en-US" b="1" kern="0" dirty="0">
                <a:solidFill>
                  <a:schemeClr val="accent2"/>
                </a:solidFill>
                <a:latin typeface="+mn-lt"/>
              </a:rPr>
              <a:t>ICE “HOLDS” ARE </a:t>
            </a:r>
            <a:r>
              <a:rPr lang="en-US" altLang="en-US" b="1" u="sng" kern="0" dirty="0">
                <a:solidFill>
                  <a:schemeClr val="accent2"/>
                </a:solidFill>
                <a:latin typeface="+mn-lt"/>
              </a:rPr>
              <a:t>NOT</a:t>
            </a:r>
            <a:r>
              <a:rPr lang="en-US" altLang="en-US" b="1" kern="0" dirty="0">
                <a:solidFill>
                  <a:schemeClr val="accent2"/>
                </a:solidFill>
                <a:latin typeface="+mn-lt"/>
              </a:rPr>
              <a:t> MANDATORY</a:t>
            </a:r>
          </a:p>
        </p:txBody>
      </p:sp>
      <p:sp>
        <p:nvSpPr>
          <p:cNvPr id="5" name="TextBox 3"/>
          <p:cNvSpPr txBox="1">
            <a:spLocks noChangeArrowheads="1"/>
          </p:cNvSpPr>
          <p:nvPr/>
        </p:nvSpPr>
        <p:spPr bwMode="auto">
          <a:xfrm>
            <a:off x="2522483" y="2392745"/>
            <a:ext cx="7709338" cy="223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100" dirty="0">
                <a:solidFill>
                  <a:srgbClr val="000000"/>
                </a:solidFill>
              </a:rPr>
              <a:t>“While immigration detainers are an important part of ICE’S effort to remove criminal aliens who are in Federal, state or local custody, they are </a:t>
            </a:r>
            <a:r>
              <a:rPr lang="en-US" altLang="en-US" sz="2100" dirty="0">
                <a:solidFill>
                  <a:srgbClr val="FF0000"/>
                </a:solidFill>
              </a:rPr>
              <a:t>not mandatory as a matter of law</a:t>
            </a:r>
            <a:r>
              <a:rPr lang="en-US" altLang="en-US" sz="2100" dirty="0"/>
              <a:t>.”</a:t>
            </a:r>
            <a:r>
              <a:rPr lang="en-US" altLang="en-US" sz="2100" dirty="0">
                <a:solidFill>
                  <a:schemeClr val="tx2"/>
                </a:solidFill>
              </a:rPr>
              <a:t> </a:t>
            </a:r>
          </a:p>
          <a:p>
            <a:pPr>
              <a:spcBef>
                <a:spcPct val="0"/>
              </a:spcBef>
              <a:buClrTx/>
              <a:buSzTx/>
              <a:buFontTx/>
              <a:buNone/>
            </a:pPr>
            <a:endParaRPr lang="en-US" altLang="en-US" sz="1800" dirty="0">
              <a:solidFill>
                <a:srgbClr val="000000"/>
              </a:solidFill>
            </a:endParaRPr>
          </a:p>
          <a:p>
            <a:pPr>
              <a:spcBef>
                <a:spcPct val="0"/>
              </a:spcBef>
              <a:buClrTx/>
              <a:buSzTx/>
              <a:buFontTx/>
              <a:buNone/>
            </a:pPr>
            <a:r>
              <a:rPr lang="en-US" altLang="en-US" sz="1350" dirty="0">
                <a:solidFill>
                  <a:srgbClr val="000000"/>
                </a:solidFill>
              </a:rPr>
              <a:t>	Letter to Congressman Mike Thompson (CA -5</a:t>
            </a:r>
            <a:r>
              <a:rPr lang="en-US" altLang="en-US" sz="1350" baseline="30000" dirty="0">
                <a:solidFill>
                  <a:srgbClr val="000000"/>
                </a:solidFill>
              </a:rPr>
              <a:t>th</a:t>
            </a:r>
            <a:r>
              <a:rPr lang="en-US" altLang="en-US" sz="1350" dirty="0">
                <a:solidFill>
                  <a:srgbClr val="000000"/>
                </a:solidFill>
              </a:rPr>
              <a:t> District)</a:t>
            </a:r>
          </a:p>
          <a:p>
            <a:pPr>
              <a:spcBef>
                <a:spcPct val="0"/>
              </a:spcBef>
              <a:buClrTx/>
              <a:buSzTx/>
              <a:buFontTx/>
              <a:buNone/>
            </a:pPr>
            <a:r>
              <a:rPr lang="en-US" altLang="en-US" sz="1350" dirty="0">
                <a:solidFill>
                  <a:srgbClr val="000000"/>
                </a:solidFill>
              </a:rPr>
              <a:t>	From ICE Deputy Director, Daniel Ragsdale</a:t>
            </a:r>
          </a:p>
          <a:p>
            <a:pPr>
              <a:spcBef>
                <a:spcPct val="0"/>
              </a:spcBef>
              <a:buClrTx/>
              <a:buSzTx/>
              <a:buFontTx/>
              <a:buNone/>
            </a:pPr>
            <a:r>
              <a:rPr lang="en-US" altLang="en-US" sz="1350" dirty="0">
                <a:solidFill>
                  <a:srgbClr val="000000"/>
                </a:solidFill>
              </a:rPr>
              <a:t>	February 25, 2014</a:t>
            </a:r>
          </a:p>
          <a:p>
            <a:pPr>
              <a:spcBef>
                <a:spcPct val="0"/>
              </a:spcBef>
              <a:buClrTx/>
              <a:buSzTx/>
              <a:buFontTx/>
              <a:buNone/>
            </a:pPr>
            <a:r>
              <a:rPr lang="en-US" altLang="en-US" sz="1800" dirty="0">
                <a:solidFill>
                  <a:schemeClr val="tx2"/>
                </a:solidFill>
              </a:rPr>
              <a:t> </a:t>
            </a:r>
          </a:p>
        </p:txBody>
      </p:sp>
      <p:sp>
        <p:nvSpPr>
          <p:cNvPr id="6" name="TextBox 1"/>
          <p:cNvSpPr txBox="1">
            <a:spLocks noChangeArrowheads="1"/>
          </p:cNvSpPr>
          <p:nvPr/>
        </p:nvSpPr>
        <p:spPr bwMode="auto">
          <a:xfrm>
            <a:off x="2876133" y="4771041"/>
            <a:ext cx="67527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en-US" sz="1500" i="1" dirty="0">
                <a:solidFill>
                  <a:srgbClr val="000000"/>
                </a:solidFill>
              </a:rPr>
              <a:t>See also </a:t>
            </a:r>
            <a:r>
              <a:rPr lang="en-US" altLang="en-US" sz="1500" u="sng" dirty="0">
                <a:hlinkClick r:id="rId3"/>
              </a:rPr>
              <a:t>Liranzo v United States</a:t>
            </a:r>
            <a:r>
              <a:rPr lang="en-US" altLang="en-US" sz="1500" dirty="0"/>
              <a:t> (</a:t>
            </a:r>
            <a:r>
              <a:rPr lang="en-US" altLang="en-US" sz="1500" dirty="0">
                <a:solidFill>
                  <a:srgbClr val="000000"/>
                </a:solidFill>
              </a:rPr>
              <a:t>690 F3d 78, 82 [2d Cir 2012]) ;</a:t>
            </a:r>
          </a:p>
          <a:p>
            <a:pPr>
              <a:spcBef>
                <a:spcPct val="0"/>
              </a:spcBef>
              <a:buClrTx/>
              <a:buSzTx/>
              <a:buFont typeface="Wingdings" panose="05000000000000000000" pitchFamily="2" charset="2"/>
              <a:buNone/>
            </a:pPr>
            <a:r>
              <a:rPr lang="en-US" altLang="en-US" sz="1500" u="sng" dirty="0">
                <a:hlinkClick r:id="rId4"/>
              </a:rPr>
              <a:t>Galarza v Szalczyk</a:t>
            </a:r>
            <a:r>
              <a:rPr lang="en-US" altLang="en-US" sz="1500" dirty="0"/>
              <a:t> </a:t>
            </a:r>
            <a:r>
              <a:rPr lang="en-US" altLang="en-US" sz="1500" dirty="0">
                <a:solidFill>
                  <a:srgbClr val="000000"/>
                </a:solidFill>
              </a:rPr>
              <a:t>(No. 12-3991, 2014 US App LEXIS 4000 [3d Cir 3/4/14]); </a:t>
            </a:r>
          </a:p>
          <a:p>
            <a:pPr>
              <a:spcBef>
                <a:spcPct val="0"/>
              </a:spcBef>
              <a:buClrTx/>
              <a:buSzTx/>
              <a:buFont typeface="Wingdings" panose="05000000000000000000" pitchFamily="2" charset="2"/>
              <a:buNone/>
            </a:pPr>
            <a:r>
              <a:rPr lang="en-US" altLang="en-US" sz="1500" u="sng" dirty="0">
                <a:solidFill>
                  <a:srgbClr val="669900"/>
                </a:solidFill>
              </a:rPr>
              <a:t>Miranda-Olivares v. Clackamas County</a:t>
            </a:r>
            <a:r>
              <a:rPr lang="en-US" altLang="en-US" sz="1500" dirty="0"/>
              <a:t>, </a:t>
            </a:r>
            <a:r>
              <a:rPr lang="en-US" altLang="en-US" sz="1500" dirty="0">
                <a:solidFill>
                  <a:srgbClr val="000000"/>
                </a:solidFill>
              </a:rPr>
              <a:t>2014 WL 1414305 (D. Or.)</a:t>
            </a:r>
          </a:p>
          <a:p>
            <a:pPr>
              <a:spcBef>
                <a:spcPct val="0"/>
              </a:spcBef>
              <a:buClrTx/>
              <a:buSzTx/>
              <a:buFontTx/>
              <a:buNone/>
            </a:pPr>
            <a:endParaRPr lang="en-US" altLang="en-US" sz="1500" dirty="0"/>
          </a:p>
        </p:txBody>
      </p:sp>
    </p:spTree>
    <p:extLst>
      <p:ext uri="{BB962C8B-B14F-4D97-AF65-F5344CB8AC3E}">
        <p14:creationId xmlns:p14="http://schemas.microsoft.com/office/powerpoint/2010/main" val="195483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22294" y="111791"/>
            <a:ext cx="9547412" cy="1274183"/>
          </a:xfrm>
          <a:prstGeom prst="rect">
            <a:avLst/>
          </a:prstGeom>
        </p:spPr>
        <p:txBody>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0" cap="none" spc="0" normalizeH="0" baseline="0" noProof="0" dirty="0">
                <a:ln>
                  <a:noFill/>
                </a:ln>
                <a:solidFill>
                  <a:srgbClr val="002060"/>
                </a:solidFill>
                <a:effectLst/>
                <a:uLnTx/>
                <a:uFillTx/>
                <a:latin typeface="Calibri" panose="020F0502020204030204"/>
                <a:ea typeface="+mj-ea"/>
                <a:cs typeface="+mj-cs"/>
              </a:rPr>
              <a:t>I00-DAY MORATORIUM ON REMOVALS</a:t>
            </a:r>
          </a:p>
        </p:txBody>
      </p:sp>
      <p:sp>
        <p:nvSpPr>
          <p:cNvPr id="5" name="TextBox 3"/>
          <p:cNvSpPr txBox="1">
            <a:spLocks noChangeArrowheads="1"/>
          </p:cNvSpPr>
          <p:nvPr/>
        </p:nvSpPr>
        <p:spPr bwMode="auto">
          <a:xfrm>
            <a:off x="275666" y="867197"/>
            <a:ext cx="11806516"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DHS issued recent guidance </a:t>
            </a:r>
            <a:r>
              <a:rPr lang="en-US" altLang="en-US" sz="2100" dirty="0">
                <a:solidFill>
                  <a:srgbClr val="000000"/>
                </a:solidFill>
              </a:rPr>
              <a:t>on January 20, 2021 addressing a “</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Review of and Interim Revision to Civil Immigration Enforcement and Removal Policies and Priorities.”  Pending a review of enforcement policies, the following shall continue to be a priority of enforcement for DHS: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indent="-342900">
              <a:spcBef>
                <a:spcPct val="0"/>
              </a:spcBef>
              <a:buClrTx/>
              <a:buSzTx/>
            </a:pP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National security. </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Individuals who have engaged in or are suspected of terrorism or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espionage, or whose apprehension, arrest and/or custody is otherwise necessary to</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protect the national security of the United States.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indent="-342900">
              <a:spcBef>
                <a:spcPct val="0"/>
              </a:spcBef>
              <a:buClrTx/>
              <a:buSzTx/>
            </a:pP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Border security. </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Individuals apprehended at the border or ports of entry while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attempting to unlawfully enter the United States on or after November 1, 2020, or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who were not physically present in the United States before November 1, 2020.</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342900" indent="-342900">
              <a:spcBef>
                <a:spcPct val="0"/>
              </a:spcBef>
              <a:buClrTx/>
              <a:buSzTx/>
            </a:pPr>
            <a:r>
              <a:rPr kumimoji="0" lang="en-US" altLang="en-US" sz="21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Public safety. </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Individuals incarcerated within federal, state, and local prisons and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jails released on or after the issuance of this memorandum who have been </a:t>
            </a:r>
            <a:r>
              <a:rPr kumimoji="0" lang="en-US" altLang="en-US" sz="21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convicted</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of an “aggravated felony</a:t>
            </a: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as that term is defined in section 101(a) (43) of the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Immigration and Nationality Act at the time of conviction, and are determined to pose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 threat to public safety.</a:t>
            </a:r>
            <a:endParaRPr kumimoji="0" lang="en-US" altLang="en-US" sz="1800" b="0" i="0" u="none" strike="noStrike" kern="1200" cap="none" spc="0" normalizeH="0" baseline="0" noProof="0" dirty="0">
              <a:ln>
                <a:noFill/>
              </a:ln>
              <a:solidFill>
                <a:srgbClr val="44546A"/>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3597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text, letter&#10;&#10;Description automatically generated">
            <a:extLst>
              <a:ext uri="{FF2B5EF4-FFF2-40B4-BE49-F238E27FC236}">
                <a16:creationId xmlns:a16="http://schemas.microsoft.com/office/drawing/2014/main" id="{E7906716-65B7-41EB-B3B9-004BB8823EB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4084" y="68263"/>
            <a:ext cx="6823832" cy="6721475"/>
          </a:xfrm>
          <a:noFill/>
        </p:spPr>
      </p:pic>
      <p:sp>
        <p:nvSpPr>
          <p:cNvPr id="8" name="TextBox 7">
            <a:extLst>
              <a:ext uri="{FF2B5EF4-FFF2-40B4-BE49-F238E27FC236}">
                <a16:creationId xmlns:a16="http://schemas.microsoft.com/office/drawing/2014/main" id="{5857229F-CC4B-4110-84D9-B6D1A1BD54AE}"/>
              </a:ext>
            </a:extLst>
          </p:cNvPr>
          <p:cNvSpPr txBox="1"/>
          <p:nvPr/>
        </p:nvSpPr>
        <p:spPr>
          <a:xfrm>
            <a:off x="142539" y="140746"/>
            <a:ext cx="6298602" cy="707886"/>
          </a:xfrm>
          <a:prstGeom prst="rect">
            <a:avLst/>
          </a:prstGeom>
          <a:noFill/>
        </p:spPr>
        <p:txBody>
          <a:bodyPr wrap="square" rtlCol="0">
            <a:spAutoFit/>
          </a:bodyPr>
          <a:lstStyle/>
          <a:p>
            <a:pPr algn="ctr"/>
            <a:r>
              <a:rPr lang="en-US" sz="4000" b="1" dirty="0">
                <a:solidFill>
                  <a:schemeClr val="accent1">
                    <a:lumMod val="50000"/>
                  </a:schemeClr>
                </a:solidFill>
              </a:rPr>
              <a:t>DHS CASE REVIEW PROCESS</a:t>
            </a:r>
          </a:p>
        </p:txBody>
      </p:sp>
    </p:spTree>
    <p:extLst>
      <p:ext uri="{BB962C8B-B14F-4D97-AF65-F5344CB8AC3E}">
        <p14:creationId xmlns:p14="http://schemas.microsoft.com/office/powerpoint/2010/main" val="79424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idx="4294967295"/>
          </p:nvPr>
        </p:nvSpPr>
        <p:spPr>
          <a:xfrm>
            <a:off x="0" y="466725"/>
            <a:ext cx="11352213" cy="639763"/>
          </a:xfrm>
          <a:prstGeom prst="rect">
            <a:avLst/>
          </a:prstGeom>
          <a:noFill/>
          <a:ln>
            <a:noFill/>
          </a:ln>
        </p:spPr>
        <p:txBody>
          <a:bodyPr vert="horz" lIns="91425" tIns="91425" rIns="91425" bIns="91425" rtlCol="0" anchor="b" anchorCtr="0">
            <a:noAutofit/>
          </a:bodyPr>
          <a:lstStyle/>
          <a:p>
            <a:pPr algn="ctr">
              <a:lnSpc>
                <a:spcPct val="100000"/>
              </a:lnSpc>
              <a:buSzPct val="25000"/>
            </a:pPr>
            <a:r>
              <a:rPr lang="en" sz="3200" b="1" dirty="0">
                <a:solidFill>
                  <a:schemeClr val="accent2"/>
                </a:solidFill>
                <a:latin typeface="Quicksand"/>
                <a:ea typeface="Quicksand"/>
                <a:cs typeface="Quicksand"/>
                <a:sym typeface="Quicksand"/>
              </a:rPr>
              <a:t>DHS TRIGGERS FOR INFORMATION REGARDING CRIMINAL COURT PROCEEDINGS</a:t>
            </a:r>
          </a:p>
        </p:txBody>
      </p:sp>
      <p:sp>
        <p:nvSpPr>
          <p:cNvPr id="102" name="Shape 102"/>
          <p:cNvSpPr/>
          <p:nvPr/>
        </p:nvSpPr>
        <p:spPr>
          <a:xfrm>
            <a:off x="1537159" y="995452"/>
            <a:ext cx="2685299" cy="2750699"/>
          </a:xfrm>
          <a:prstGeom prst="ellipse">
            <a:avLst/>
          </a:prstGeom>
          <a:noFill/>
          <a:ln w="38100" cap="flat">
            <a:solidFill>
              <a:srgbClr val="39C0BA"/>
            </a:solidFill>
            <a:prstDash val="solid"/>
            <a:round/>
            <a:headEnd type="none" w="med" len="med"/>
            <a:tailEnd type="none" w="med" len="med"/>
          </a:ln>
        </p:spPr>
        <p:txBody>
          <a:bodyPr lIns="91425" tIns="91425" rIns="91425" bIns="91425" anchor="ctr" anchorCtr="0">
            <a:noAutofit/>
          </a:bodyPr>
          <a:lstStyle/>
          <a:p>
            <a:r>
              <a:rPr lang="en" sz="2800" b="1" dirty="0">
                <a:solidFill>
                  <a:schemeClr val="accent1">
                    <a:lumMod val="75000"/>
                  </a:schemeClr>
                </a:solidFill>
                <a:latin typeface="Quicksand"/>
                <a:ea typeface="Quicksand"/>
                <a:cs typeface="Quicksand"/>
                <a:sym typeface="Quicksand"/>
              </a:rPr>
              <a:t>Self-Reporting</a:t>
            </a:r>
          </a:p>
        </p:txBody>
      </p:sp>
      <p:sp>
        <p:nvSpPr>
          <p:cNvPr id="103" name="Shape 103"/>
          <p:cNvSpPr/>
          <p:nvPr/>
        </p:nvSpPr>
        <p:spPr>
          <a:xfrm>
            <a:off x="4064834" y="1167855"/>
            <a:ext cx="1515600" cy="1535399"/>
          </a:xfrm>
          <a:prstGeom prst="ellipse">
            <a:avLst/>
          </a:prstGeom>
          <a:noFill/>
          <a:ln w="19050" cap="flat">
            <a:solidFill>
              <a:srgbClr val="39C0BA"/>
            </a:solidFill>
            <a:prstDash val="solid"/>
            <a:round/>
            <a:headEnd type="none" w="med" len="med"/>
            <a:tailEnd type="none" w="med" len="med"/>
          </a:ln>
        </p:spPr>
        <p:txBody>
          <a:bodyPr lIns="91425" tIns="91425" rIns="91425" bIns="91425" anchor="ctr" anchorCtr="0">
            <a:noAutofit/>
          </a:bodyPr>
          <a:lstStyle/>
          <a:p>
            <a:endParaRPr dirty="0"/>
          </a:p>
        </p:txBody>
      </p:sp>
      <p:sp>
        <p:nvSpPr>
          <p:cNvPr id="104" name="Shape 104"/>
          <p:cNvSpPr/>
          <p:nvPr/>
        </p:nvSpPr>
        <p:spPr>
          <a:xfrm>
            <a:off x="3770376" y="2729255"/>
            <a:ext cx="1438200" cy="1463699"/>
          </a:xfrm>
          <a:prstGeom prst="ellipse">
            <a:avLst/>
          </a:prstGeom>
          <a:noFill/>
          <a:ln w="19050" cap="flat">
            <a:solidFill>
              <a:srgbClr val="39C0BA"/>
            </a:solidFill>
            <a:prstDash val="solid"/>
            <a:round/>
            <a:headEnd type="none" w="med" len="med"/>
            <a:tailEnd type="none" w="med" len="med"/>
          </a:ln>
        </p:spPr>
        <p:txBody>
          <a:bodyPr lIns="91425" tIns="91425" rIns="91425" bIns="91425" anchor="ctr" anchorCtr="0">
            <a:noAutofit/>
          </a:bodyPr>
          <a:lstStyle/>
          <a:p>
            <a:endParaRPr dirty="0"/>
          </a:p>
        </p:txBody>
      </p:sp>
      <p:sp>
        <p:nvSpPr>
          <p:cNvPr id="105" name="Shape 105"/>
          <p:cNvSpPr txBox="1"/>
          <p:nvPr/>
        </p:nvSpPr>
        <p:spPr>
          <a:xfrm>
            <a:off x="4298511" y="1487594"/>
            <a:ext cx="1562399" cy="860700"/>
          </a:xfrm>
          <a:prstGeom prst="rect">
            <a:avLst/>
          </a:prstGeom>
          <a:noFill/>
          <a:ln>
            <a:noFill/>
          </a:ln>
        </p:spPr>
        <p:txBody>
          <a:bodyPr lIns="91425" tIns="91425" rIns="91425" bIns="91425" anchor="t" anchorCtr="0">
            <a:noAutofit/>
          </a:bodyPr>
          <a:lstStyle/>
          <a:p>
            <a:r>
              <a:rPr lang="en" sz="1600" b="1" dirty="0">
                <a:solidFill>
                  <a:srgbClr val="FF0000"/>
                </a:solidFill>
                <a:latin typeface="Quicksand"/>
                <a:ea typeface="Quicksand"/>
                <a:cs typeface="Quicksand"/>
                <a:sym typeface="Quicksand"/>
              </a:rPr>
              <a:t>immigration</a:t>
            </a:r>
          </a:p>
          <a:p>
            <a:r>
              <a:rPr lang="en" sz="1600" b="1" dirty="0">
                <a:solidFill>
                  <a:srgbClr val="FF0000"/>
                </a:solidFill>
                <a:latin typeface="Quicksand"/>
                <a:ea typeface="Quicksand"/>
                <a:cs typeface="Quicksand"/>
                <a:sym typeface="Quicksand"/>
              </a:rPr>
              <a:t>application</a:t>
            </a:r>
          </a:p>
          <a:p>
            <a:r>
              <a:rPr lang="en" sz="1600" b="1" dirty="0">
                <a:solidFill>
                  <a:srgbClr val="FF0000"/>
                </a:solidFill>
                <a:latin typeface="Quicksand"/>
                <a:ea typeface="Quicksand"/>
                <a:cs typeface="Quicksand"/>
                <a:sym typeface="Quicksand"/>
              </a:rPr>
              <a:t>forms</a:t>
            </a:r>
            <a:r>
              <a:rPr lang="en" b="1" dirty="0">
                <a:solidFill>
                  <a:srgbClr val="FF0000"/>
                </a:solidFill>
              </a:rPr>
              <a:t> </a:t>
            </a:r>
          </a:p>
        </p:txBody>
      </p:sp>
      <p:sp>
        <p:nvSpPr>
          <p:cNvPr id="106" name="Shape 106"/>
          <p:cNvSpPr txBox="1"/>
          <p:nvPr/>
        </p:nvSpPr>
        <p:spPr>
          <a:xfrm>
            <a:off x="3903709" y="3149446"/>
            <a:ext cx="1365900" cy="804600"/>
          </a:xfrm>
          <a:prstGeom prst="rect">
            <a:avLst/>
          </a:prstGeom>
          <a:noFill/>
          <a:ln>
            <a:noFill/>
          </a:ln>
        </p:spPr>
        <p:txBody>
          <a:bodyPr lIns="91425" tIns="91425" rIns="91425" bIns="91425" anchor="t" anchorCtr="0">
            <a:noAutofit/>
          </a:bodyPr>
          <a:lstStyle/>
          <a:p>
            <a:r>
              <a:rPr lang="en" b="1" dirty="0">
                <a:solidFill>
                  <a:srgbClr val="FF0000"/>
                </a:solidFill>
                <a:latin typeface="Quicksand"/>
                <a:ea typeface="Quicksand"/>
                <a:cs typeface="Quicksand"/>
                <a:sym typeface="Quicksand"/>
              </a:rPr>
              <a:t>interviews</a:t>
            </a:r>
          </a:p>
        </p:txBody>
      </p:sp>
      <p:sp>
        <p:nvSpPr>
          <p:cNvPr id="107" name="Shape 107"/>
          <p:cNvSpPr/>
          <p:nvPr/>
        </p:nvSpPr>
        <p:spPr>
          <a:xfrm>
            <a:off x="2327076" y="3527238"/>
            <a:ext cx="1515600" cy="1535399"/>
          </a:xfrm>
          <a:prstGeom prst="ellipse">
            <a:avLst/>
          </a:prstGeom>
          <a:noFill/>
          <a:ln w="19050" cap="flat">
            <a:solidFill>
              <a:srgbClr val="39C0BA"/>
            </a:solidFill>
            <a:prstDash val="solid"/>
            <a:round/>
            <a:headEnd type="none" w="med" len="med"/>
            <a:tailEnd type="none" w="med" len="med"/>
          </a:ln>
        </p:spPr>
        <p:txBody>
          <a:bodyPr lIns="91425" tIns="91425" rIns="91425" bIns="91425" anchor="ctr" anchorCtr="0">
            <a:noAutofit/>
          </a:bodyPr>
          <a:lstStyle/>
          <a:p>
            <a:endParaRPr dirty="0"/>
          </a:p>
        </p:txBody>
      </p:sp>
      <p:sp>
        <p:nvSpPr>
          <p:cNvPr id="108" name="Shape 108"/>
          <p:cNvSpPr txBox="1"/>
          <p:nvPr/>
        </p:nvSpPr>
        <p:spPr>
          <a:xfrm>
            <a:off x="2677773" y="4004922"/>
            <a:ext cx="1141499" cy="739199"/>
          </a:xfrm>
          <a:prstGeom prst="rect">
            <a:avLst/>
          </a:prstGeom>
          <a:noFill/>
          <a:ln>
            <a:noFill/>
          </a:ln>
        </p:spPr>
        <p:txBody>
          <a:bodyPr lIns="91425" tIns="91425" rIns="91425" bIns="91425" anchor="t" anchorCtr="0">
            <a:noAutofit/>
          </a:bodyPr>
          <a:lstStyle/>
          <a:p>
            <a:r>
              <a:rPr lang="en" sz="2000" b="1" dirty="0">
                <a:solidFill>
                  <a:srgbClr val="FF0000"/>
                </a:solidFill>
                <a:latin typeface="Quicksand"/>
                <a:ea typeface="Quicksand"/>
                <a:cs typeface="Quicksand"/>
                <a:sym typeface="Quicksand"/>
              </a:rPr>
              <a:t>at the border</a:t>
            </a:r>
          </a:p>
        </p:txBody>
      </p:sp>
      <p:sp>
        <p:nvSpPr>
          <p:cNvPr id="110" name="Shape 110"/>
          <p:cNvSpPr/>
          <p:nvPr/>
        </p:nvSpPr>
        <p:spPr>
          <a:xfrm>
            <a:off x="5518174" y="4853629"/>
            <a:ext cx="1365900" cy="1338000"/>
          </a:xfrm>
          <a:prstGeom prst="pentagon">
            <a:avLst>
              <a:gd name="hf" fmla="val 105146"/>
              <a:gd name="vf" fmla="val 110557"/>
            </a:avLst>
          </a:prstGeom>
          <a:solidFill>
            <a:srgbClr val="39C0BA"/>
          </a:solidFill>
          <a:ln w="19050" cap="flat">
            <a:solidFill>
              <a:srgbClr val="39C0BA"/>
            </a:solidFill>
            <a:prstDash val="solid"/>
            <a:round/>
            <a:headEnd type="none" w="med" len="med"/>
            <a:tailEnd type="none" w="med" len="med"/>
          </a:ln>
        </p:spPr>
        <p:txBody>
          <a:bodyPr lIns="91425" tIns="91425" rIns="91425" bIns="91425" anchor="ctr" anchorCtr="0">
            <a:noAutofit/>
          </a:bodyPr>
          <a:lstStyle/>
          <a:p>
            <a:endParaRPr dirty="0"/>
          </a:p>
        </p:txBody>
      </p:sp>
      <p:sp>
        <p:nvSpPr>
          <p:cNvPr id="111" name="Shape 111"/>
          <p:cNvSpPr txBox="1"/>
          <p:nvPr/>
        </p:nvSpPr>
        <p:spPr>
          <a:xfrm>
            <a:off x="5689421" y="5414063"/>
            <a:ext cx="1225800" cy="739199"/>
          </a:xfrm>
          <a:prstGeom prst="rect">
            <a:avLst/>
          </a:prstGeom>
          <a:noFill/>
          <a:ln>
            <a:noFill/>
          </a:ln>
        </p:spPr>
        <p:txBody>
          <a:bodyPr lIns="91425" tIns="91425" rIns="91425" bIns="91425" anchor="t" anchorCtr="0">
            <a:noAutofit/>
          </a:bodyPr>
          <a:lstStyle/>
          <a:p>
            <a:r>
              <a:rPr lang="en" sz="3600" dirty="0"/>
              <a:t>DHS</a:t>
            </a:r>
          </a:p>
        </p:txBody>
      </p:sp>
      <p:sp>
        <p:nvSpPr>
          <p:cNvPr id="114" name="Shape 114"/>
          <p:cNvSpPr/>
          <p:nvPr/>
        </p:nvSpPr>
        <p:spPr>
          <a:xfrm>
            <a:off x="7999540" y="1852908"/>
            <a:ext cx="3633801" cy="3175767"/>
          </a:xfrm>
          <a:prstGeom prst="ellipse">
            <a:avLst/>
          </a:prstGeom>
          <a:noFill/>
          <a:ln w="19050" cap="flat">
            <a:solidFill>
              <a:srgbClr val="0070C0"/>
            </a:solidFill>
            <a:prstDash val="solid"/>
            <a:round/>
            <a:headEnd type="none" w="med" len="med"/>
            <a:tailEnd type="none" w="med" len="med"/>
          </a:ln>
        </p:spPr>
        <p:txBody>
          <a:bodyPr lIns="91425" tIns="91425" rIns="91425" bIns="91425" anchor="ctr" anchorCtr="0">
            <a:noAutofit/>
          </a:bodyPr>
          <a:lstStyle/>
          <a:p>
            <a:endParaRPr b="1" dirty="0">
              <a:solidFill>
                <a:srgbClr val="FFFFFF"/>
              </a:solidFill>
            </a:endParaRPr>
          </a:p>
        </p:txBody>
      </p:sp>
      <p:sp>
        <p:nvSpPr>
          <p:cNvPr id="115" name="Shape 115"/>
          <p:cNvSpPr txBox="1"/>
          <p:nvPr/>
        </p:nvSpPr>
        <p:spPr>
          <a:xfrm>
            <a:off x="8386486" y="2732692"/>
            <a:ext cx="3975256" cy="1205567"/>
          </a:xfrm>
          <a:prstGeom prst="rect">
            <a:avLst/>
          </a:prstGeom>
          <a:noFill/>
          <a:ln>
            <a:noFill/>
          </a:ln>
        </p:spPr>
        <p:txBody>
          <a:bodyPr lIns="91425" tIns="91425" rIns="91425" bIns="91425" anchor="t" anchorCtr="0">
            <a:noAutofit/>
          </a:bodyPr>
          <a:lstStyle/>
          <a:p>
            <a:r>
              <a:rPr lang="en" sz="3200" b="1" dirty="0">
                <a:solidFill>
                  <a:schemeClr val="accent1">
                    <a:lumMod val="75000"/>
                  </a:schemeClr>
                </a:solidFill>
                <a:latin typeface="Quicksand"/>
                <a:ea typeface="Quicksand"/>
                <a:cs typeface="Quicksand"/>
                <a:sym typeface="Quicksand"/>
              </a:rPr>
              <a:t>       Referral </a:t>
            </a:r>
          </a:p>
          <a:p>
            <a:r>
              <a:rPr lang="en" sz="2800" b="1" dirty="0">
                <a:solidFill>
                  <a:schemeClr val="accent1">
                    <a:lumMod val="75000"/>
                  </a:schemeClr>
                </a:solidFill>
                <a:latin typeface="Quicksand"/>
                <a:ea typeface="Quicksand"/>
                <a:cs typeface="Quicksand"/>
                <a:sym typeface="Quicksand"/>
              </a:rPr>
              <a:t>(i.e., fingerprinting)</a:t>
            </a:r>
          </a:p>
        </p:txBody>
      </p:sp>
      <p:cxnSp>
        <p:nvCxnSpPr>
          <p:cNvPr id="116" name="Shape 116"/>
          <p:cNvCxnSpPr>
            <a:cxnSpLocks/>
          </p:cNvCxnSpPr>
          <p:nvPr/>
        </p:nvCxnSpPr>
        <p:spPr>
          <a:xfrm>
            <a:off x="3641226" y="3603938"/>
            <a:ext cx="1848749" cy="1941041"/>
          </a:xfrm>
          <a:prstGeom prst="straightConnector1">
            <a:avLst/>
          </a:prstGeom>
          <a:noFill/>
          <a:ln w="76200" cap="flat">
            <a:solidFill>
              <a:srgbClr val="39C0BA"/>
            </a:solidFill>
            <a:prstDash val="solid"/>
            <a:round/>
            <a:headEnd type="none" w="lg" len="lg"/>
            <a:tailEnd type="triangle" w="lg" len="lg"/>
          </a:ln>
        </p:spPr>
      </p:cxnSp>
      <p:cxnSp>
        <p:nvCxnSpPr>
          <p:cNvPr id="118" name="Shape 118"/>
          <p:cNvCxnSpPr>
            <a:cxnSpLocks/>
          </p:cNvCxnSpPr>
          <p:nvPr/>
        </p:nvCxnSpPr>
        <p:spPr>
          <a:xfrm flipH="1">
            <a:off x="7309116" y="4816711"/>
            <a:ext cx="1504871" cy="868964"/>
          </a:xfrm>
          <a:prstGeom prst="straightConnector1">
            <a:avLst/>
          </a:prstGeom>
          <a:noFill/>
          <a:ln w="41275" cap="flat" cmpd="sng">
            <a:solidFill>
              <a:srgbClr val="0070C0"/>
            </a:solidFill>
            <a:prstDash val="solid"/>
            <a:round/>
            <a:headEnd type="none" w="lg" len="lg"/>
            <a:tailEnd type="triangle" w="lg" len="lg"/>
          </a:ln>
        </p:spPr>
      </p:cxnSp>
      <p:sp>
        <p:nvSpPr>
          <p:cNvPr id="120" name="Shape 120"/>
          <p:cNvSpPr/>
          <p:nvPr/>
        </p:nvSpPr>
        <p:spPr>
          <a:xfrm>
            <a:off x="6141386" y="1050307"/>
            <a:ext cx="2259506" cy="1980461"/>
          </a:xfrm>
          <a:prstGeom prst="ellipse">
            <a:avLst/>
          </a:prstGeom>
          <a:noFill/>
          <a:ln w="28575" cap="flat">
            <a:solidFill>
              <a:srgbClr val="FF0000"/>
            </a:solidFill>
            <a:prstDash val="solid"/>
            <a:round/>
            <a:headEnd type="none" w="med" len="med"/>
            <a:tailEnd type="none" w="med" len="med"/>
          </a:ln>
        </p:spPr>
        <p:txBody>
          <a:bodyPr lIns="91425" tIns="91425" rIns="91425" bIns="91425" anchor="ctr" anchorCtr="0">
            <a:noAutofit/>
          </a:bodyPr>
          <a:lstStyle/>
          <a:p>
            <a:endParaRPr b="1" dirty="0">
              <a:solidFill>
                <a:srgbClr val="FFFFFF"/>
              </a:solidFill>
              <a:latin typeface="Quicksand"/>
              <a:ea typeface="Quicksand"/>
              <a:cs typeface="Quicksand"/>
              <a:sym typeface="Quicksand"/>
            </a:endParaRPr>
          </a:p>
        </p:txBody>
      </p:sp>
      <p:sp>
        <p:nvSpPr>
          <p:cNvPr id="121" name="Shape 121"/>
          <p:cNvSpPr txBox="1"/>
          <p:nvPr/>
        </p:nvSpPr>
        <p:spPr>
          <a:xfrm>
            <a:off x="6046839" y="1689833"/>
            <a:ext cx="2354053" cy="1205568"/>
          </a:xfrm>
          <a:prstGeom prst="rect">
            <a:avLst/>
          </a:prstGeom>
          <a:noFill/>
          <a:ln>
            <a:noFill/>
          </a:ln>
        </p:spPr>
        <p:txBody>
          <a:bodyPr lIns="91425" tIns="91425" rIns="91425" bIns="91425" anchor="t" anchorCtr="0">
            <a:noAutofit/>
          </a:bodyPr>
          <a:lstStyle/>
          <a:p>
            <a:pPr algn="ctr"/>
            <a:r>
              <a:rPr lang="en" sz="3200" b="1" dirty="0">
                <a:solidFill>
                  <a:schemeClr val="accent1">
                    <a:lumMod val="75000"/>
                  </a:schemeClr>
                </a:solidFill>
                <a:latin typeface="Quicksand"/>
                <a:ea typeface="Quicksand"/>
                <a:cs typeface="Quicksand"/>
                <a:sym typeface="Quicksand"/>
              </a:rPr>
              <a:t>Detention</a:t>
            </a:r>
          </a:p>
        </p:txBody>
      </p:sp>
      <p:cxnSp>
        <p:nvCxnSpPr>
          <p:cNvPr id="122" name="Shape 122"/>
          <p:cNvCxnSpPr/>
          <p:nvPr/>
        </p:nvCxnSpPr>
        <p:spPr>
          <a:xfrm flipH="1">
            <a:off x="6728138" y="2989491"/>
            <a:ext cx="227695" cy="1827220"/>
          </a:xfrm>
          <a:prstGeom prst="straightConnector1">
            <a:avLst/>
          </a:prstGeom>
          <a:noFill/>
          <a:ln w="38100" cap="flat">
            <a:solidFill>
              <a:srgbClr val="FF0000"/>
            </a:solidFill>
            <a:prstDash val="solid"/>
            <a:round/>
            <a:headEnd type="none" w="lg" len="lg"/>
            <a:tailEnd type="triangle" w="lg" len="lg"/>
          </a:ln>
        </p:spPr>
      </p:cxnSp>
    </p:spTree>
    <p:extLst>
      <p:ext uri="{BB962C8B-B14F-4D97-AF65-F5344CB8AC3E}">
        <p14:creationId xmlns:p14="http://schemas.microsoft.com/office/powerpoint/2010/main" val="2759840922"/>
      </p:ext>
    </p:extLst>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191407" y="713992"/>
            <a:ext cx="8229600" cy="13716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US" b="1" dirty="0">
                <a:solidFill>
                  <a:schemeClr val="accent2"/>
                </a:solidFill>
                <a:latin typeface="+mn-lt"/>
                <a:cs typeface="Aharoni" panose="02010803020104030203" pitchFamily="2" charset="-79"/>
              </a:rPr>
              <a:t>ADVERSE IMMIGRATION CONSEQUENCES:</a:t>
            </a:r>
            <a:br>
              <a:rPr lang="en-US" b="1" dirty="0">
                <a:solidFill>
                  <a:schemeClr val="accent2"/>
                </a:solidFill>
                <a:latin typeface="+mn-lt"/>
                <a:cs typeface="Aharoni" panose="02010803020104030203" pitchFamily="2" charset="-79"/>
              </a:rPr>
            </a:br>
            <a:r>
              <a:rPr lang="en-US" b="1" dirty="0">
                <a:solidFill>
                  <a:schemeClr val="accent2"/>
                </a:solidFill>
                <a:latin typeface="+mn-lt"/>
                <a:cs typeface="Aharoni" panose="02010803020104030203" pitchFamily="2" charset="-79"/>
              </a:rPr>
              <a:t>WHAT WE KNOW…</a:t>
            </a:r>
          </a:p>
        </p:txBody>
      </p:sp>
      <p:sp>
        <p:nvSpPr>
          <p:cNvPr id="6" name="Content Placeholder 2"/>
          <p:cNvSpPr txBox="1">
            <a:spLocks/>
          </p:cNvSpPr>
          <p:nvPr/>
        </p:nvSpPr>
        <p:spPr>
          <a:xfrm>
            <a:off x="1672896" y="1979777"/>
            <a:ext cx="9652000" cy="44450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Ø"/>
              <a:defRPr/>
            </a:pPr>
            <a:r>
              <a:rPr lang="en-US" sz="3000" dirty="0">
                <a:solidFill>
                  <a:schemeClr val="accent2">
                    <a:lumMod val="90000"/>
                    <a:lumOff val="10000"/>
                  </a:schemeClr>
                </a:solidFill>
                <a:cs typeface="Times New Roman" panose="02020603050405020304" pitchFamily="18" charset="0"/>
              </a:rPr>
              <a:t>NOT ALWAYS IMMEDIATELY APPARENT</a:t>
            </a:r>
          </a:p>
          <a:p>
            <a:pPr>
              <a:buFont typeface="Wingdings" panose="05000000000000000000" pitchFamily="2" charset="2"/>
              <a:buChar char="Ø"/>
              <a:defRPr/>
            </a:pPr>
            <a:r>
              <a:rPr lang="en-US" sz="3000" dirty="0">
                <a:solidFill>
                  <a:schemeClr val="accent2">
                    <a:lumMod val="90000"/>
                    <a:lumOff val="10000"/>
                  </a:schemeClr>
                </a:solidFill>
                <a:cs typeface="Times New Roman" panose="02020603050405020304" pitchFamily="18" charset="0"/>
              </a:rPr>
              <a:t>RANGES IN SEVERITY AND IMPACT</a:t>
            </a:r>
          </a:p>
          <a:p>
            <a:pPr lvl="1">
              <a:defRPr/>
            </a:pPr>
            <a:r>
              <a:rPr lang="en-US" sz="3000" dirty="0">
                <a:cs typeface="Times New Roman" panose="02020603050405020304" pitchFamily="18" charset="0"/>
              </a:rPr>
              <a:t>Delay in adjudication of immigration applications;</a:t>
            </a:r>
          </a:p>
          <a:p>
            <a:pPr lvl="1">
              <a:defRPr/>
            </a:pPr>
            <a:r>
              <a:rPr lang="en-US" sz="3000" dirty="0">
                <a:cs typeface="Times New Roman" panose="02020603050405020304" pitchFamily="18" charset="0"/>
              </a:rPr>
              <a:t>Denial of immigration benefits; and/or</a:t>
            </a:r>
          </a:p>
          <a:p>
            <a:pPr lvl="1">
              <a:defRPr/>
            </a:pPr>
            <a:r>
              <a:rPr lang="en-US" sz="3000" dirty="0">
                <a:cs typeface="Times New Roman" panose="02020603050405020304" pitchFamily="18" charset="0"/>
              </a:rPr>
              <a:t>Referral to immigration court for removal from the U.S.</a:t>
            </a:r>
          </a:p>
          <a:p>
            <a:pPr lvl="1">
              <a:defRPr/>
            </a:pPr>
            <a:r>
              <a:rPr lang="en-US" sz="3000" dirty="0">
                <a:cs typeface="Times New Roman" panose="02020603050405020304" pitchFamily="18" charset="0"/>
              </a:rPr>
              <a:t>If ordered removed, permanent expulsion from the U.S. is likely</a:t>
            </a:r>
          </a:p>
          <a:p>
            <a:pPr>
              <a:buFont typeface="Wingdings" panose="05000000000000000000" pitchFamily="2" charset="2"/>
              <a:buChar char="Ø"/>
              <a:defRPr/>
            </a:pPr>
            <a:r>
              <a:rPr lang="en-US" sz="3000" dirty="0">
                <a:solidFill>
                  <a:schemeClr val="accent2">
                    <a:lumMod val="90000"/>
                    <a:lumOff val="10000"/>
                  </a:schemeClr>
                </a:solidFill>
                <a:cs typeface="Times New Roman" panose="02020603050405020304" pitchFamily="18" charset="0"/>
              </a:rPr>
              <a:t>NOTICE RECOMMENDED FOR “INFORMED” AND “VOLUNTARY” DECISIONS</a:t>
            </a:r>
          </a:p>
          <a:p>
            <a:pPr>
              <a:buFont typeface="Wingdings" panose="05000000000000000000" pitchFamily="2" charset="2"/>
              <a:buChar char="Ø"/>
              <a:defRPr/>
            </a:pPr>
            <a:r>
              <a:rPr lang="en-US" sz="3000" dirty="0">
                <a:solidFill>
                  <a:schemeClr val="accent2">
                    <a:lumMod val="90000"/>
                    <a:lumOff val="10000"/>
                  </a:schemeClr>
                </a:solidFill>
                <a:cs typeface="Times New Roman" panose="02020603050405020304" pitchFamily="18" charset="0"/>
              </a:rPr>
              <a:t>DIFFERING RESPONSIBILITIES INVOLVED IN ADDRESSING ADVERSE IMMIGRATION CONSEQUENCES</a:t>
            </a:r>
          </a:p>
          <a:p>
            <a:pPr>
              <a:defRPr/>
            </a:pPr>
            <a:endParaRPr lang="en-US" dirty="0"/>
          </a:p>
          <a:p>
            <a:pPr>
              <a:defRPr/>
            </a:pPr>
            <a:endParaRPr lang="en-US" dirty="0"/>
          </a:p>
        </p:txBody>
      </p:sp>
    </p:spTree>
    <p:extLst>
      <p:ext uri="{BB962C8B-B14F-4D97-AF65-F5344CB8AC3E}">
        <p14:creationId xmlns:p14="http://schemas.microsoft.com/office/powerpoint/2010/main" val="285976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4801" y="228601"/>
            <a:ext cx="9093200" cy="738664"/>
          </a:xfrm>
          <a:prstGeom prst="rect">
            <a:avLst/>
          </a:prstGeom>
          <a:noFill/>
        </p:spPr>
        <p:txBody>
          <a:bodyPr wrap="square">
            <a:spAutoFit/>
          </a:bodyPr>
          <a:lstStyle/>
          <a:p>
            <a:pPr>
              <a:defRPr/>
            </a:pPr>
            <a:r>
              <a:rPr lang="en-US" sz="2100" b="1" dirty="0">
                <a:solidFill>
                  <a:schemeClr val="accent1">
                    <a:lumMod val="75000"/>
                  </a:schemeClr>
                </a:solidFill>
              </a:rPr>
              <a:t>I-485, APPLICATION TO REGISTER PERMANENT RESIDENT OR ADJUST STATUS </a:t>
            </a:r>
          </a:p>
          <a:p>
            <a:pPr>
              <a:defRPr/>
            </a:pPr>
            <a:endParaRPr lang="en-US" sz="2100" b="1" dirty="0">
              <a:solidFill>
                <a:schemeClr val="accent1">
                  <a:lumMod val="75000"/>
                </a:schemeClr>
              </a:solidFill>
            </a:endParaRPr>
          </a:p>
        </p:txBody>
      </p:sp>
      <p:pic>
        <p:nvPicPr>
          <p:cNvPr id="4" name="Picture 3"/>
          <p:cNvPicPr>
            <a:picLocks noChangeAspect="1"/>
          </p:cNvPicPr>
          <p:nvPr/>
        </p:nvPicPr>
        <p:blipFill>
          <a:blip r:embed="rId3"/>
          <a:stretch>
            <a:fillRect/>
          </a:stretch>
        </p:blipFill>
        <p:spPr>
          <a:xfrm>
            <a:off x="0" y="711200"/>
            <a:ext cx="12192000" cy="5765801"/>
          </a:xfrm>
          <a:prstGeom prst="rect">
            <a:avLst/>
          </a:prstGeom>
        </p:spPr>
      </p:pic>
      <p:cxnSp>
        <p:nvCxnSpPr>
          <p:cNvPr id="8" name="Straight Arrow Connector 7"/>
          <p:cNvCxnSpPr/>
          <p:nvPr/>
        </p:nvCxnSpPr>
        <p:spPr>
          <a:xfrm flipH="1" flipV="1">
            <a:off x="6629400" y="2121932"/>
            <a:ext cx="1346200" cy="722868"/>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4133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066" y="250442"/>
            <a:ext cx="6433997" cy="62170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accent2"/>
                </a:solidFill>
                <a:effectLst/>
                <a:uLnTx/>
                <a:uFillTx/>
                <a:latin typeface="Calibri" panose="020F0502020204030204"/>
                <a:ea typeface="+mn-ea"/>
                <a:cs typeface="+mn-cs"/>
              </a:rPr>
              <a:t>MISSION</a:t>
            </a:r>
          </a:p>
          <a:p>
            <a:pPr marL="0" marR="0" lvl="0" indent="0" algn="l" defTabSz="914400" rtl="0" eaLnBrk="1" fontAlgn="base" latinLnBrk="0" hangingPunct="1">
              <a:lnSpc>
                <a:spcPct val="100000"/>
              </a:lnSpc>
              <a:spcBef>
                <a:spcPts val="0"/>
              </a:spcBef>
              <a:spcAft>
                <a:spcPts val="0"/>
              </a:spcAft>
              <a:buClr>
                <a:srgbClr val="4472C4">
                  <a:lumMod val="75000"/>
                </a:srgbClr>
              </a:buClr>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base" latinLnBrk="0" hangingPunct="1">
              <a:lnSpc>
                <a:spcPct val="100000"/>
              </a:lnSpc>
              <a:spcBef>
                <a:spcPts val="0"/>
              </a:spcBef>
              <a:spcAft>
                <a:spcPts val="0"/>
              </a:spcAft>
              <a:buClr>
                <a:srgbClr val="4472C4">
                  <a:lumMod val="75000"/>
                </a:srgbClr>
              </a:buClr>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Provide Legal Assistance and Support</a:t>
            </a:r>
          </a:p>
          <a:p>
            <a:pPr marL="285750" marR="0" lvl="0" indent="-285750" algn="l" defTabSz="914400" rtl="0" eaLnBrk="1" fontAlgn="base" latinLnBrk="0" hangingPunct="1">
              <a:lnSpc>
                <a:spcPct val="100000"/>
              </a:lnSpc>
              <a:spcBef>
                <a:spcPts val="0"/>
              </a:spcBef>
              <a:spcAft>
                <a:spcPts val="0"/>
              </a:spcAft>
              <a:buClr>
                <a:srgbClr val="4472C4">
                  <a:lumMod val="75000"/>
                </a:srgbClr>
              </a:buClr>
              <a:buSzTx/>
              <a:buFont typeface="Wingdings" panose="05000000000000000000" pitchFamily="2" charset="2"/>
              <a:buChar char="Ø"/>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4472C4">
                  <a:lumMod val="75000"/>
                </a:srgbClr>
              </a:buClr>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Provide Continuing Legal Education and other Trainings</a:t>
            </a:r>
          </a:p>
          <a:p>
            <a:pPr marL="0" marR="0" lvl="0" indent="0" algn="l" defTabSz="914400" rtl="0" eaLnBrk="1" fontAlgn="auto" latinLnBrk="0" hangingPunct="1">
              <a:lnSpc>
                <a:spcPct val="100000"/>
              </a:lnSpc>
              <a:spcBef>
                <a:spcPts val="0"/>
              </a:spcBef>
              <a:spcAft>
                <a:spcPts val="0"/>
              </a:spcAft>
              <a:buClr>
                <a:srgbClr val="4472C4">
                  <a:lumMod val="75000"/>
                </a:srgbClr>
              </a:buClr>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4472C4">
                  <a:lumMod val="75000"/>
                </a:srgbClr>
              </a:buClr>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Development of Immigration Service Plans, Protocol and Procedures</a:t>
            </a:r>
          </a:p>
          <a:p>
            <a:pPr marL="0" marR="0" lvl="0" indent="0" algn="l" defTabSz="914400" rtl="0" eaLnBrk="1" fontAlgn="auto" latinLnBrk="0" hangingPunct="1">
              <a:lnSpc>
                <a:spcPct val="100000"/>
              </a:lnSpc>
              <a:spcBef>
                <a:spcPts val="0"/>
              </a:spcBef>
              <a:spcAft>
                <a:spcPts val="0"/>
              </a:spcAft>
              <a:buClr>
                <a:srgbClr val="4472C4">
                  <a:lumMod val="75000"/>
                </a:srgbClr>
              </a:buClr>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4472C4">
                  <a:lumMod val="75000"/>
                </a:srgbClr>
              </a:buClr>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Encourage Collaboration</a:t>
            </a:r>
          </a:p>
          <a:p>
            <a:pPr marL="0" marR="0" lvl="0" indent="0" algn="l" defTabSz="914400" rtl="0" eaLnBrk="1" fontAlgn="auto" latinLnBrk="0" hangingPunct="1">
              <a:lnSpc>
                <a:spcPct val="100000"/>
              </a:lnSpc>
              <a:spcBef>
                <a:spcPts val="0"/>
              </a:spcBef>
              <a:spcAft>
                <a:spcPts val="0"/>
              </a:spcAft>
              <a:buClr>
                <a:srgbClr val="4472C4">
                  <a:lumMod val="75000"/>
                </a:srgbClr>
              </a:buClr>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4472C4">
                  <a:lumMod val="75000"/>
                </a:srgbClr>
              </a:buClr>
              <a:buSzTx/>
              <a:buFont typeface="Wingdings" panose="05000000000000000000" pitchFamily="2" charset="2"/>
              <a:buChar char="Ø"/>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Compliance with ILS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6882063" y="502690"/>
            <a:ext cx="476603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chemeClr val="accent2"/>
                </a:solidFill>
                <a:effectLst/>
                <a:uLnTx/>
                <a:uFillTx/>
                <a:latin typeface="Calibri" panose="020F0502020204030204"/>
                <a:ea typeface="+mn-ea"/>
                <a:cs typeface="+mn-cs"/>
              </a:rPr>
              <a:t>REGIONAL IMMIGRATION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chemeClr val="accent2"/>
                </a:solidFill>
                <a:effectLst/>
                <a:uLnTx/>
                <a:uFillTx/>
                <a:latin typeface="Calibri" panose="020F0502020204030204"/>
                <a:ea typeface="+mn-ea"/>
                <a:cs typeface="+mn-cs"/>
              </a:rPr>
              <a:t>ASSISTANCE CENTERS</a:t>
            </a:r>
          </a:p>
        </p:txBody>
      </p:sp>
      <p:pic>
        <p:nvPicPr>
          <p:cNvPr id="4" name="Picture 3"/>
          <p:cNvPicPr>
            <a:picLocks noChangeAspect="1"/>
          </p:cNvPicPr>
          <p:nvPr/>
        </p:nvPicPr>
        <p:blipFill>
          <a:blip r:embed="rId3"/>
          <a:stretch>
            <a:fillRect/>
          </a:stretch>
        </p:blipFill>
        <p:spPr>
          <a:xfrm>
            <a:off x="7013040" y="2395804"/>
            <a:ext cx="4635062" cy="3708384"/>
          </a:xfrm>
          <a:prstGeom prst="rect">
            <a:avLst/>
          </a:prstGeom>
        </p:spPr>
      </p:pic>
    </p:spTree>
    <p:extLst>
      <p:ext uri="{BB962C8B-B14F-4D97-AF65-F5344CB8AC3E}">
        <p14:creationId xmlns:p14="http://schemas.microsoft.com/office/powerpoint/2010/main" val="831745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Title 1"/>
          <p:cNvSpPr>
            <a:spLocks noGrp="1"/>
          </p:cNvSpPr>
          <p:nvPr>
            <p:ph type="title" idx="4294967295"/>
          </p:nvPr>
        </p:nvSpPr>
        <p:spPr>
          <a:xfrm>
            <a:off x="2401614" y="42651"/>
            <a:ext cx="8229600" cy="856039"/>
          </a:xfrm>
        </p:spPr>
        <p:txBody>
          <a:bodyPr>
            <a:normAutofit/>
          </a:bodyPr>
          <a:lstStyle/>
          <a:p>
            <a:pPr algn="ctr">
              <a:defRPr/>
            </a:pPr>
            <a:r>
              <a:rPr lang="en-US" b="1" dirty="0">
                <a:solidFill>
                  <a:schemeClr val="accent2"/>
                </a:solidFill>
              </a:rPr>
              <a:t>IMMIGRATION ENFORCEMENT</a:t>
            </a:r>
            <a:r>
              <a:rPr lang="en-US" b="1" dirty="0">
                <a:solidFill>
                  <a:schemeClr val="bg2">
                    <a:lumMod val="60000"/>
                    <a:lumOff val="40000"/>
                  </a:schemeClr>
                </a:solidFill>
              </a:rPr>
              <a:t>?</a:t>
            </a:r>
          </a:p>
        </p:txBody>
      </p:sp>
      <p:graphicFrame>
        <p:nvGraphicFramePr>
          <p:cNvPr id="3" name="Diagram 2"/>
          <p:cNvGraphicFramePr/>
          <p:nvPr>
            <p:extLst>
              <p:ext uri="{D42A27DB-BD31-4B8C-83A1-F6EECF244321}">
                <p14:modId xmlns:p14="http://schemas.microsoft.com/office/powerpoint/2010/main" val="116005213"/>
              </p:ext>
            </p:extLst>
          </p:nvPr>
        </p:nvGraphicFramePr>
        <p:xfrm>
          <a:off x="304800" y="898690"/>
          <a:ext cx="11557000" cy="5335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04800" y="5511461"/>
            <a:ext cx="3086679" cy="923330"/>
          </a:xfrm>
          <a:prstGeom prst="rect">
            <a:avLst/>
          </a:prstGeom>
          <a:noFill/>
        </p:spPr>
        <p:txBody>
          <a:bodyPr wrap="none" rtlCol="0">
            <a:spAutoFit/>
          </a:bodyPr>
          <a:lstStyle/>
          <a:p>
            <a:r>
              <a:rPr lang="en-US" dirty="0"/>
              <a:t>Affirmatively filed applications </a:t>
            </a:r>
          </a:p>
          <a:p>
            <a:r>
              <a:rPr lang="en-US" dirty="0"/>
              <a:t>(green card application, </a:t>
            </a:r>
          </a:p>
          <a:p>
            <a:r>
              <a:rPr lang="en-US" dirty="0"/>
              <a:t>naturalization, etc.)</a:t>
            </a:r>
          </a:p>
        </p:txBody>
      </p:sp>
      <p:sp>
        <p:nvSpPr>
          <p:cNvPr id="5" name="TextBox 4"/>
          <p:cNvSpPr txBox="1"/>
          <p:nvPr/>
        </p:nvSpPr>
        <p:spPr>
          <a:xfrm>
            <a:off x="3391479" y="5683073"/>
            <a:ext cx="2280945" cy="369332"/>
          </a:xfrm>
          <a:prstGeom prst="rect">
            <a:avLst/>
          </a:prstGeom>
          <a:noFill/>
        </p:spPr>
        <p:txBody>
          <a:bodyPr wrap="none" rtlCol="0">
            <a:spAutoFit/>
          </a:bodyPr>
          <a:lstStyle/>
          <a:p>
            <a:r>
              <a:rPr lang="en-US" dirty="0"/>
              <a:t>Immigration Detainers</a:t>
            </a:r>
          </a:p>
        </p:txBody>
      </p:sp>
      <p:sp>
        <p:nvSpPr>
          <p:cNvPr id="6" name="TextBox 5"/>
          <p:cNvSpPr txBox="1"/>
          <p:nvPr/>
        </p:nvSpPr>
        <p:spPr>
          <a:xfrm>
            <a:off x="5965832" y="5588001"/>
            <a:ext cx="3321615" cy="646331"/>
          </a:xfrm>
          <a:prstGeom prst="rect">
            <a:avLst/>
          </a:prstGeom>
          <a:noFill/>
        </p:spPr>
        <p:txBody>
          <a:bodyPr wrap="none" rtlCol="0">
            <a:spAutoFit/>
          </a:bodyPr>
          <a:lstStyle/>
          <a:p>
            <a:r>
              <a:rPr lang="en-US" dirty="0"/>
              <a:t>Inspection upon returning</a:t>
            </a:r>
          </a:p>
          <a:p>
            <a:r>
              <a:rPr lang="en-US" dirty="0"/>
              <a:t> to the US following travel abroad</a:t>
            </a:r>
          </a:p>
        </p:txBody>
      </p:sp>
      <p:sp>
        <p:nvSpPr>
          <p:cNvPr id="7" name="TextBox 6"/>
          <p:cNvSpPr txBox="1"/>
          <p:nvPr/>
        </p:nvSpPr>
        <p:spPr>
          <a:xfrm>
            <a:off x="9350914" y="5588001"/>
            <a:ext cx="2804294" cy="646331"/>
          </a:xfrm>
          <a:prstGeom prst="rect">
            <a:avLst/>
          </a:prstGeom>
          <a:noFill/>
        </p:spPr>
        <p:txBody>
          <a:bodyPr wrap="none" rtlCol="0">
            <a:spAutoFit/>
          </a:bodyPr>
          <a:lstStyle/>
          <a:p>
            <a:r>
              <a:rPr lang="en-US" dirty="0"/>
              <a:t>Encounter/referral during a </a:t>
            </a:r>
          </a:p>
          <a:p>
            <a:r>
              <a:rPr lang="en-US" dirty="0"/>
              <a:t>road block or LEA stop</a:t>
            </a:r>
          </a:p>
        </p:txBody>
      </p:sp>
      <p:cxnSp>
        <p:nvCxnSpPr>
          <p:cNvPr id="9" name="Straight Arrow Connector 8"/>
          <p:cNvCxnSpPr>
            <a:cxnSpLocks/>
          </p:cNvCxnSpPr>
          <p:nvPr/>
        </p:nvCxnSpPr>
        <p:spPr>
          <a:xfrm flipV="1">
            <a:off x="1541886" y="5072288"/>
            <a:ext cx="0" cy="43917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4530262" y="5072288"/>
            <a:ext cx="0" cy="54712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6" idx="0"/>
          </p:cNvCxnSpPr>
          <p:nvPr/>
        </p:nvCxnSpPr>
        <p:spPr>
          <a:xfrm flipH="1" flipV="1">
            <a:off x="7614250" y="5072289"/>
            <a:ext cx="12390" cy="5157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V="1">
            <a:off x="10625831" y="5129943"/>
            <a:ext cx="0" cy="55313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57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982717" y="-100396"/>
            <a:ext cx="10058400" cy="933450"/>
          </a:xfrm>
        </p:spPr>
        <p:txBody>
          <a:bodyPr/>
          <a:lstStyle/>
          <a:p>
            <a:pPr algn="ctr"/>
            <a:r>
              <a:rPr lang="en-US" altLang="en-US" sz="4000" b="1" dirty="0">
                <a:solidFill>
                  <a:schemeClr val="accent2"/>
                </a:solidFill>
              </a:rPr>
              <a:t>IMMIGRATION COURT SYSTEM</a:t>
            </a:r>
          </a:p>
        </p:txBody>
      </p:sp>
      <p:graphicFrame>
        <p:nvGraphicFramePr>
          <p:cNvPr id="2" name="Diagram 1"/>
          <p:cNvGraphicFramePr/>
          <p:nvPr>
            <p:extLst>
              <p:ext uri="{D42A27DB-BD31-4B8C-83A1-F6EECF244321}">
                <p14:modId xmlns:p14="http://schemas.microsoft.com/office/powerpoint/2010/main" val="2060510154"/>
              </p:ext>
            </p:extLst>
          </p:nvPr>
        </p:nvGraphicFramePr>
        <p:xfrm>
          <a:off x="1813034" y="1308538"/>
          <a:ext cx="8623738" cy="49819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8" name="TextBox 2"/>
          <p:cNvSpPr txBox="1">
            <a:spLocks noChangeArrowheads="1"/>
          </p:cNvSpPr>
          <p:nvPr/>
        </p:nvSpPr>
        <p:spPr bwMode="auto">
          <a:xfrm>
            <a:off x="8280142" y="3799489"/>
            <a:ext cx="2664372"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buClrTx/>
              <a:buSzTx/>
              <a:buFontTx/>
              <a:buNone/>
            </a:pPr>
            <a:r>
              <a:rPr lang="en-US" altLang="en-US" sz="1400" dirty="0">
                <a:solidFill>
                  <a:srgbClr val="002868"/>
                </a:solidFill>
                <a:latin typeface="+mn-lt"/>
              </a:rPr>
              <a:t>Department of Homeland Security</a:t>
            </a:r>
          </a:p>
          <a:p>
            <a:pPr>
              <a:lnSpc>
                <a:spcPct val="90000"/>
              </a:lnSpc>
              <a:spcBef>
                <a:spcPct val="0"/>
              </a:spcBef>
              <a:buClrTx/>
              <a:buSzTx/>
              <a:buFontTx/>
              <a:buNone/>
            </a:pPr>
            <a:r>
              <a:rPr lang="en-US" altLang="en-US" sz="1400" dirty="0">
                <a:solidFill>
                  <a:srgbClr val="002868"/>
                </a:solidFill>
                <a:latin typeface="+mn-lt"/>
              </a:rPr>
              <a:t>Office of Chief Counsel </a:t>
            </a:r>
          </a:p>
          <a:p>
            <a:pPr>
              <a:lnSpc>
                <a:spcPct val="90000"/>
              </a:lnSpc>
              <a:spcBef>
                <a:spcPct val="0"/>
              </a:spcBef>
              <a:buClrTx/>
              <a:buSzTx/>
              <a:buFontTx/>
              <a:buNone/>
            </a:pPr>
            <a:r>
              <a:rPr lang="en-US" altLang="en-US" sz="1400" dirty="0">
                <a:solidFill>
                  <a:srgbClr val="002868"/>
                </a:solidFill>
                <a:latin typeface="+mn-lt"/>
              </a:rPr>
              <a:t>(Assistant Chief Counsel</a:t>
            </a:r>
            <a:r>
              <a:rPr lang="en-US" altLang="en-US" sz="1400" dirty="0">
                <a:solidFill>
                  <a:srgbClr val="002868"/>
                </a:solidFill>
              </a:rPr>
              <a:t>)</a:t>
            </a:r>
          </a:p>
        </p:txBody>
      </p:sp>
      <p:cxnSp>
        <p:nvCxnSpPr>
          <p:cNvPr id="21509" name="Straight Arrow Connector 6"/>
          <p:cNvCxnSpPr>
            <a:cxnSpLocks noChangeShapeType="1"/>
          </p:cNvCxnSpPr>
          <p:nvPr/>
        </p:nvCxnSpPr>
        <p:spPr bwMode="auto">
          <a:xfrm flipH="1" flipV="1">
            <a:off x="7449881" y="4182843"/>
            <a:ext cx="533400" cy="228600"/>
          </a:xfrm>
          <a:prstGeom prst="straightConnector1">
            <a:avLst/>
          </a:prstGeom>
          <a:noFill/>
          <a:ln w="5080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0" name="Straight Arrow Connector 8"/>
          <p:cNvCxnSpPr>
            <a:cxnSpLocks noChangeShapeType="1"/>
          </p:cNvCxnSpPr>
          <p:nvPr/>
        </p:nvCxnSpPr>
        <p:spPr bwMode="auto">
          <a:xfrm flipH="1">
            <a:off x="7526081" y="4406982"/>
            <a:ext cx="457200" cy="819150"/>
          </a:xfrm>
          <a:prstGeom prst="straightConnector1">
            <a:avLst/>
          </a:prstGeom>
          <a:noFill/>
          <a:ln w="508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1511" name="TextBox 10"/>
          <p:cNvSpPr txBox="1">
            <a:spLocks noChangeArrowheads="1"/>
          </p:cNvSpPr>
          <p:nvPr/>
        </p:nvSpPr>
        <p:spPr bwMode="auto">
          <a:xfrm>
            <a:off x="7772400" y="1653789"/>
            <a:ext cx="2961233"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buClrTx/>
              <a:buSzTx/>
              <a:buFontTx/>
              <a:buNone/>
            </a:pPr>
            <a:r>
              <a:rPr lang="en-US" altLang="en-US" sz="1400" dirty="0">
                <a:solidFill>
                  <a:srgbClr val="002868"/>
                </a:solidFill>
                <a:latin typeface="+mn-lt"/>
              </a:rPr>
              <a:t>Department of Justice</a:t>
            </a:r>
          </a:p>
          <a:p>
            <a:pPr>
              <a:lnSpc>
                <a:spcPct val="90000"/>
              </a:lnSpc>
              <a:spcBef>
                <a:spcPct val="0"/>
              </a:spcBef>
              <a:buClrTx/>
              <a:buSzTx/>
              <a:buFontTx/>
              <a:buNone/>
            </a:pPr>
            <a:r>
              <a:rPr lang="en-US" altLang="en-US" sz="1400" dirty="0">
                <a:solidFill>
                  <a:srgbClr val="002868"/>
                </a:solidFill>
                <a:latin typeface="+mn-lt"/>
              </a:rPr>
              <a:t>Civil Division</a:t>
            </a:r>
          </a:p>
          <a:p>
            <a:pPr>
              <a:lnSpc>
                <a:spcPct val="90000"/>
              </a:lnSpc>
              <a:spcBef>
                <a:spcPct val="0"/>
              </a:spcBef>
              <a:buClrTx/>
              <a:buSzTx/>
              <a:buFontTx/>
              <a:buNone/>
            </a:pPr>
            <a:r>
              <a:rPr lang="en-US" altLang="en-US" sz="1400" dirty="0">
                <a:solidFill>
                  <a:srgbClr val="002868"/>
                </a:solidFill>
                <a:latin typeface="+mn-lt"/>
              </a:rPr>
              <a:t>Office of Immigration Litigation (OILS) </a:t>
            </a:r>
          </a:p>
          <a:p>
            <a:pPr>
              <a:lnSpc>
                <a:spcPct val="90000"/>
              </a:lnSpc>
              <a:spcBef>
                <a:spcPct val="0"/>
              </a:spcBef>
              <a:buClrTx/>
              <a:buSzTx/>
              <a:buFontTx/>
              <a:buNone/>
            </a:pPr>
            <a:r>
              <a:rPr lang="en-US" altLang="en-US" sz="1400" dirty="0">
                <a:solidFill>
                  <a:srgbClr val="002868"/>
                </a:solidFill>
                <a:latin typeface="+mn-lt"/>
              </a:rPr>
              <a:t>(Assistant US Attorneys)</a:t>
            </a:r>
          </a:p>
        </p:txBody>
      </p:sp>
      <p:cxnSp>
        <p:nvCxnSpPr>
          <p:cNvPr id="21512" name="Straight Arrow Connector 11"/>
          <p:cNvCxnSpPr>
            <a:cxnSpLocks noChangeShapeType="1"/>
          </p:cNvCxnSpPr>
          <p:nvPr/>
        </p:nvCxnSpPr>
        <p:spPr bwMode="auto">
          <a:xfrm flipH="1" flipV="1">
            <a:off x="7229433" y="1692384"/>
            <a:ext cx="571500" cy="415925"/>
          </a:xfrm>
          <a:prstGeom prst="straightConnector1">
            <a:avLst/>
          </a:prstGeom>
          <a:noFill/>
          <a:ln w="57150"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513" name="Straight Arrow Connector 13"/>
          <p:cNvCxnSpPr>
            <a:cxnSpLocks noChangeShapeType="1"/>
            <a:stCxn id="21511" idx="1"/>
          </p:cNvCxnSpPr>
          <p:nvPr/>
        </p:nvCxnSpPr>
        <p:spPr bwMode="auto">
          <a:xfrm flipH="1">
            <a:off x="7612062" y="2087754"/>
            <a:ext cx="160338" cy="726499"/>
          </a:xfrm>
          <a:prstGeom prst="straightConnector1">
            <a:avLst/>
          </a:prstGeom>
          <a:noFill/>
          <a:ln w="508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 name="TextBox 2"/>
          <p:cNvSpPr txBox="1"/>
          <p:nvPr/>
        </p:nvSpPr>
        <p:spPr>
          <a:xfrm>
            <a:off x="2050490" y="4778022"/>
            <a:ext cx="1897699" cy="1421928"/>
          </a:xfrm>
          <a:prstGeom prst="rect">
            <a:avLst/>
          </a:prstGeom>
          <a:solidFill>
            <a:schemeClr val="accent1">
              <a:hueOff val="0"/>
              <a:satOff val="0"/>
              <a:lumOff val="0"/>
            </a:schemeClr>
          </a:solidFill>
        </p:spPr>
        <p:txBody>
          <a:bodyPr wrap="none">
            <a:spAutoFit/>
          </a:bodyPr>
          <a:lstStyle/>
          <a:p>
            <a:pPr>
              <a:lnSpc>
                <a:spcPct val="90000"/>
              </a:lnSpc>
              <a:defRPr/>
            </a:pPr>
            <a:r>
              <a:rPr lang="en-US" sz="2400" b="1" dirty="0">
                <a:solidFill>
                  <a:schemeClr val="tx2">
                    <a:lumMod val="75000"/>
                  </a:schemeClr>
                </a:solidFill>
              </a:rPr>
              <a:t>DHS Office</a:t>
            </a:r>
          </a:p>
          <a:p>
            <a:pPr>
              <a:lnSpc>
                <a:spcPct val="90000"/>
              </a:lnSpc>
              <a:defRPr/>
            </a:pPr>
            <a:r>
              <a:rPr lang="en-US" sz="2400" b="1" dirty="0">
                <a:solidFill>
                  <a:schemeClr val="tx2">
                    <a:lumMod val="75000"/>
                  </a:schemeClr>
                </a:solidFill>
              </a:rPr>
              <a:t>Of Chief </a:t>
            </a:r>
          </a:p>
          <a:p>
            <a:pPr>
              <a:lnSpc>
                <a:spcPct val="90000"/>
              </a:lnSpc>
              <a:defRPr/>
            </a:pPr>
            <a:r>
              <a:rPr lang="en-US" sz="2400" b="1" dirty="0">
                <a:solidFill>
                  <a:schemeClr val="tx2">
                    <a:lumMod val="75000"/>
                  </a:schemeClr>
                </a:solidFill>
              </a:rPr>
              <a:t>Counsel</a:t>
            </a:r>
          </a:p>
          <a:p>
            <a:pPr>
              <a:lnSpc>
                <a:spcPct val="90000"/>
              </a:lnSpc>
              <a:defRPr/>
            </a:pPr>
            <a:r>
              <a:rPr lang="en-US" sz="2400" b="1" dirty="0">
                <a:solidFill>
                  <a:schemeClr val="tx2">
                    <a:lumMod val="75000"/>
                  </a:schemeClr>
                </a:solidFill>
              </a:rPr>
              <a:t>(prosecution)</a:t>
            </a:r>
          </a:p>
        </p:txBody>
      </p:sp>
      <p:sp>
        <p:nvSpPr>
          <p:cNvPr id="21515" name="Up Arrow 8"/>
          <p:cNvSpPr>
            <a:spLocks noChangeArrowheads="1"/>
          </p:cNvSpPr>
          <p:nvPr/>
        </p:nvSpPr>
        <p:spPr bwMode="auto">
          <a:xfrm>
            <a:off x="6184872" y="4916706"/>
            <a:ext cx="484188" cy="472281"/>
          </a:xfrm>
          <a:prstGeom prst="upArrow">
            <a:avLst>
              <a:gd name="adj1" fmla="val 50000"/>
              <a:gd name="adj2" fmla="val 49986"/>
            </a:avLst>
          </a:prstGeom>
          <a:solidFill>
            <a:srgbClr val="FF0000"/>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buClrTx/>
              <a:buSzTx/>
              <a:buFontTx/>
              <a:buNone/>
            </a:pPr>
            <a:endParaRPr lang="en-US" altLang="en-US" sz="1800" dirty="0">
              <a:solidFill>
                <a:srgbClr val="7F7F7F"/>
              </a:solidFill>
            </a:endParaRPr>
          </a:p>
        </p:txBody>
      </p:sp>
      <p:sp>
        <p:nvSpPr>
          <p:cNvPr id="21516" name="Up Arrow 16"/>
          <p:cNvSpPr>
            <a:spLocks noChangeArrowheads="1"/>
          </p:cNvSpPr>
          <p:nvPr/>
        </p:nvSpPr>
        <p:spPr bwMode="auto">
          <a:xfrm>
            <a:off x="6159500" y="3583726"/>
            <a:ext cx="484188" cy="431526"/>
          </a:xfrm>
          <a:prstGeom prst="upArrow">
            <a:avLst>
              <a:gd name="adj1" fmla="val 50000"/>
              <a:gd name="adj2" fmla="val 49986"/>
            </a:avLst>
          </a:prstGeom>
          <a:solidFill>
            <a:srgbClr val="FF0000"/>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buClrTx/>
              <a:buSzTx/>
              <a:buFontTx/>
              <a:buNone/>
            </a:pPr>
            <a:endParaRPr lang="en-US" altLang="en-US" sz="1800" dirty="0">
              <a:solidFill>
                <a:srgbClr val="7F7F7F"/>
              </a:solidFill>
            </a:endParaRPr>
          </a:p>
        </p:txBody>
      </p:sp>
      <p:sp>
        <p:nvSpPr>
          <p:cNvPr id="21517" name="Right Arrow 9"/>
          <p:cNvSpPr>
            <a:spLocks noChangeArrowheads="1"/>
          </p:cNvSpPr>
          <p:nvPr/>
        </p:nvSpPr>
        <p:spPr bwMode="auto">
          <a:xfrm>
            <a:off x="4002874" y="5226132"/>
            <a:ext cx="977900" cy="560388"/>
          </a:xfrm>
          <a:prstGeom prst="rightArrow">
            <a:avLst>
              <a:gd name="adj1" fmla="val 50000"/>
              <a:gd name="adj2" fmla="val 50016"/>
            </a:avLst>
          </a:prstGeom>
          <a:solidFill>
            <a:srgbClr val="FF0000"/>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nSpc>
                <a:spcPct val="90000"/>
              </a:lnSpc>
              <a:spcBef>
                <a:spcPct val="0"/>
              </a:spcBef>
              <a:buClrTx/>
              <a:buSzTx/>
              <a:buFontTx/>
              <a:buNone/>
            </a:pPr>
            <a:endParaRPr lang="en-US" altLang="en-US" sz="1800" dirty="0">
              <a:solidFill>
                <a:srgbClr val="7F7F7F"/>
              </a:solidFill>
            </a:endParaRPr>
          </a:p>
        </p:txBody>
      </p:sp>
    </p:spTree>
    <p:extLst>
      <p:ext uri="{BB962C8B-B14F-4D97-AF65-F5344CB8AC3E}">
        <p14:creationId xmlns:p14="http://schemas.microsoft.com/office/powerpoint/2010/main" val="151035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CustomShape 1"/>
          <p:cNvSpPr/>
          <p:nvPr/>
        </p:nvSpPr>
        <p:spPr>
          <a:xfrm>
            <a:off x="1981080" y="228600"/>
            <a:ext cx="8228880" cy="1065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6000" b="1" strike="noStrike" spc="-1" dirty="0">
                <a:solidFill>
                  <a:schemeClr val="accent2"/>
                </a:solidFill>
                <a:uFill>
                  <a:solidFill>
                    <a:srgbClr val="FFFFFF"/>
                  </a:solidFill>
                </a:uFill>
                <a:latin typeface="Trebuchet MS"/>
              </a:rPr>
              <a:t>EFFECTIVE COUNSEL </a:t>
            </a:r>
            <a:endParaRPr lang="en-US" sz="1800" b="0" strike="noStrike" spc="-1" dirty="0">
              <a:solidFill>
                <a:schemeClr val="accent2"/>
              </a:solidFill>
              <a:uFill>
                <a:solidFill>
                  <a:srgbClr val="FFFFFF"/>
                </a:solidFill>
              </a:uFill>
              <a:latin typeface="Trebuchet MS" panose="020B0603020202020204" pitchFamily="34" charset="0"/>
            </a:endParaRPr>
          </a:p>
        </p:txBody>
      </p:sp>
      <p:sp>
        <p:nvSpPr>
          <p:cNvPr id="355" name="CustomShape 2"/>
          <p:cNvSpPr/>
          <p:nvPr/>
        </p:nvSpPr>
        <p:spPr>
          <a:xfrm>
            <a:off x="637560" y="1295280"/>
            <a:ext cx="11116440" cy="5257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pPr>
            <a:r>
              <a:rPr lang="en-US" sz="2200" b="1" i="1" strike="noStrike" spc="-1" dirty="0">
                <a:solidFill>
                  <a:schemeClr val="accent2"/>
                </a:solidFill>
                <a:uFill>
                  <a:solidFill>
                    <a:srgbClr val="FFFFFF"/>
                  </a:solidFill>
                </a:uFill>
                <a:latin typeface="Trebuchet MS"/>
              </a:rPr>
              <a:t>Padilla v. Commonwealth of Kentucky </a:t>
            </a:r>
            <a:r>
              <a:rPr lang="en-US" sz="2200" b="0" strike="noStrike" spc="-1" dirty="0">
                <a:solidFill>
                  <a:schemeClr val="accent2"/>
                </a:solidFill>
                <a:uFill>
                  <a:solidFill>
                    <a:srgbClr val="FFFFFF"/>
                  </a:solidFill>
                </a:uFill>
                <a:latin typeface="Trebuchet MS"/>
              </a:rPr>
              <a:t>559 U.S. 356, 130 S.Ct. 1473 (2010)</a:t>
            </a:r>
            <a:endParaRPr lang="en-US" sz="2200" b="0" strike="noStrike" spc="-1" dirty="0">
              <a:solidFill>
                <a:schemeClr val="accent2"/>
              </a:solidFill>
              <a:uFill>
                <a:solidFill>
                  <a:srgbClr val="FFFFFF"/>
                </a:solidFill>
              </a:uFill>
              <a:latin typeface="Trebuchet MS" panose="020B0603020202020204" pitchFamily="34" charset="0"/>
            </a:endParaRPr>
          </a:p>
          <a:p>
            <a:pPr marL="286470" indent="-285750">
              <a:lnSpc>
                <a:spcPct val="100000"/>
              </a:lnSpc>
              <a:buClr>
                <a:schemeClr val="accent1"/>
              </a:buClr>
              <a:buSzPct val="80000"/>
              <a:buFont typeface="Wingdings" panose="05000000000000000000" pitchFamily="2" charset="2"/>
              <a:buChar char="Ø"/>
            </a:pPr>
            <a:r>
              <a:rPr lang="en-US" sz="2200" b="0" strike="noStrike" spc="-1" dirty="0">
                <a:solidFill>
                  <a:srgbClr val="404040"/>
                </a:solidFill>
                <a:uFill>
                  <a:solidFill>
                    <a:srgbClr val="FFFFFF"/>
                  </a:solidFill>
                </a:uFill>
                <a:latin typeface="Trebuchet MS"/>
              </a:rPr>
              <a:t>[R]ecent changes in our have made removal nearly an  automatic result for a broad class of noncitizen offenders.”  immigration law</a:t>
            </a:r>
            <a:endParaRPr lang="en-US" sz="2200" spc="-1" dirty="0">
              <a:solidFill>
                <a:srgbClr val="000000"/>
              </a:solidFill>
              <a:uFill>
                <a:solidFill>
                  <a:srgbClr val="FFFFFF"/>
                </a:solidFill>
              </a:uFill>
              <a:latin typeface="Trebuchet MS" panose="020B0603020202020204" pitchFamily="34" charset="0"/>
            </a:endParaRPr>
          </a:p>
          <a:p>
            <a:pPr marL="286470" indent="-285750">
              <a:lnSpc>
                <a:spcPct val="100000"/>
              </a:lnSpc>
              <a:buClr>
                <a:schemeClr val="accent1"/>
              </a:buClr>
              <a:buSzPct val="80000"/>
              <a:buFont typeface="Wingdings" panose="05000000000000000000" pitchFamily="2" charset="2"/>
              <a:buChar char="Ø"/>
            </a:pPr>
            <a:endParaRPr lang="en-US" sz="2200" b="0" strike="noStrike" spc="-1" dirty="0">
              <a:solidFill>
                <a:srgbClr val="000000"/>
              </a:solidFill>
              <a:uFill>
                <a:solidFill>
                  <a:srgbClr val="FFFFFF"/>
                </a:solidFill>
              </a:uFill>
              <a:latin typeface="Trebuchet MS" panose="020B0603020202020204" pitchFamily="34" charset="0"/>
            </a:endParaRPr>
          </a:p>
          <a:p>
            <a:pPr marL="286470" indent="-285750">
              <a:lnSpc>
                <a:spcPct val="100000"/>
              </a:lnSpc>
              <a:buClr>
                <a:schemeClr val="accent1"/>
              </a:buClr>
              <a:buSzPct val="80000"/>
              <a:buFont typeface="Wingdings" panose="05000000000000000000" pitchFamily="2" charset="2"/>
              <a:buChar char="Ø"/>
            </a:pPr>
            <a:r>
              <a:rPr lang="en-US" sz="2200" b="0" strike="noStrike" spc="-1" dirty="0">
                <a:solidFill>
                  <a:srgbClr val="404040"/>
                </a:solidFill>
                <a:uFill>
                  <a:solidFill>
                    <a:srgbClr val="FFFFFF"/>
                  </a:solidFill>
                </a:uFill>
                <a:latin typeface="Trebuchet MS"/>
              </a:rPr>
              <a:t>6</a:t>
            </a:r>
            <a:r>
              <a:rPr lang="en-US" sz="2200" b="0" strike="noStrike" spc="-1" baseline="30000" dirty="0">
                <a:solidFill>
                  <a:srgbClr val="404040"/>
                </a:solidFill>
                <a:uFill>
                  <a:solidFill>
                    <a:srgbClr val="FFFFFF"/>
                  </a:solidFill>
                </a:uFill>
                <a:latin typeface="Trebuchet MS"/>
              </a:rPr>
              <a:t>th</a:t>
            </a:r>
            <a:r>
              <a:rPr lang="en-US" sz="2200" b="0" strike="noStrike" spc="-1" dirty="0">
                <a:solidFill>
                  <a:srgbClr val="404040"/>
                </a:solidFill>
                <a:uFill>
                  <a:solidFill>
                    <a:srgbClr val="FFFFFF"/>
                  </a:solidFill>
                </a:uFill>
                <a:latin typeface="Trebuchet MS"/>
              </a:rPr>
              <a:t> Amendment guarantee of effective assistance requires defense counsel to provide affirmative, competent advice to a noncitizen defendant regarding the immigration consequences of a guilty plea. </a:t>
            </a:r>
            <a:endParaRPr lang="en-US" sz="22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2200" b="0" strike="noStrike" spc="-1" dirty="0">
              <a:solidFill>
                <a:schemeClr val="accent2"/>
              </a:solidFill>
              <a:uFill>
                <a:solidFill>
                  <a:srgbClr val="FFFFFF"/>
                </a:solidFill>
              </a:uFill>
              <a:latin typeface="Trebuchet MS" panose="020B0603020202020204" pitchFamily="34" charset="0"/>
            </a:endParaRPr>
          </a:p>
          <a:p>
            <a:pPr>
              <a:lnSpc>
                <a:spcPct val="100000"/>
              </a:lnSpc>
            </a:pPr>
            <a:r>
              <a:rPr lang="en-US" sz="2200" b="1" i="1" strike="noStrike" spc="-1" dirty="0">
                <a:solidFill>
                  <a:schemeClr val="accent2"/>
                </a:solidFill>
                <a:uFill>
                  <a:solidFill>
                    <a:srgbClr val="FFFFFF"/>
                  </a:solidFill>
                </a:uFill>
                <a:latin typeface="Trebuchet MS"/>
              </a:rPr>
              <a:t>Missouri v. Frye</a:t>
            </a:r>
            <a:r>
              <a:rPr lang="en-US" sz="2200" b="0" i="1" strike="noStrike" spc="-1" dirty="0">
                <a:solidFill>
                  <a:schemeClr val="accent2"/>
                </a:solidFill>
                <a:uFill>
                  <a:solidFill>
                    <a:srgbClr val="FFFFFF"/>
                  </a:solidFill>
                </a:uFill>
                <a:latin typeface="Trebuchet MS"/>
              </a:rPr>
              <a:t>, </a:t>
            </a:r>
            <a:r>
              <a:rPr lang="en-US" sz="2200" b="0" strike="noStrike" spc="-1" dirty="0">
                <a:solidFill>
                  <a:schemeClr val="accent2"/>
                </a:solidFill>
                <a:uFill>
                  <a:solidFill>
                    <a:srgbClr val="FFFFFF"/>
                  </a:solidFill>
                </a:uFill>
                <a:latin typeface="Trebuchet MS"/>
              </a:rPr>
              <a:t>132 S. Ct. 1399 (2012) and </a:t>
            </a:r>
            <a:endParaRPr lang="en-US" sz="2200" b="0" strike="noStrike" spc="-1" dirty="0">
              <a:solidFill>
                <a:schemeClr val="accent2"/>
              </a:solidFill>
              <a:uFill>
                <a:solidFill>
                  <a:srgbClr val="FFFFFF"/>
                </a:solidFill>
              </a:uFill>
              <a:latin typeface="Trebuchet MS" panose="020B0603020202020204" pitchFamily="34" charset="0"/>
            </a:endParaRPr>
          </a:p>
          <a:p>
            <a:pPr>
              <a:lnSpc>
                <a:spcPct val="100000"/>
              </a:lnSpc>
            </a:pPr>
            <a:r>
              <a:rPr lang="en-US" sz="2200" b="1" i="1" strike="noStrike" spc="-1" dirty="0">
                <a:solidFill>
                  <a:schemeClr val="accent2"/>
                </a:solidFill>
                <a:uFill>
                  <a:solidFill>
                    <a:srgbClr val="FFFFFF"/>
                  </a:solidFill>
                </a:uFill>
                <a:latin typeface="Trebuchet MS"/>
              </a:rPr>
              <a:t>Lafler v. Cooper</a:t>
            </a:r>
            <a:r>
              <a:rPr lang="en-US" sz="2200" b="0" i="1" strike="noStrike" spc="-1" dirty="0">
                <a:solidFill>
                  <a:schemeClr val="accent2"/>
                </a:solidFill>
                <a:uFill>
                  <a:solidFill>
                    <a:srgbClr val="FFFFFF"/>
                  </a:solidFill>
                </a:uFill>
                <a:latin typeface="Trebuchet MS"/>
              </a:rPr>
              <a:t>, </a:t>
            </a:r>
            <a:r>
              <a:rPr lang="en-US" sz="2200" b="0" strike="noStrike" spc="-1" dirty="0">
                <a:solidFill>
                  <a:schemeClr val="accent2"/>
                </a:solidFill>
                <a:uFill>
                  <a:solidFill>
                    <a:srgbClr val="FFFFFF"/>
                  </a:solidFill>
                </a:uFill>
                <a:latin typeface="Trebuchet MS"/>
              </a:rPr>
              <a:t>No. 10-209 (March 21, 2012)</a:t>
            </a:r>
            <a:endParaRPr lang="en-US" sz="2200" b="0" strike="noStrike" spc="-1" dirty="0">
              <a:solidFill>
                <a:schemeClr val="accent2"/>
              </a:solidFill>
              <a:uFill>
                <a:solidFill>
                  <a:srgbClr val="FFFFFF"/>
                </a:solidFill>
              </a:uFill>
              <a:latin typeface="Trebuchet MS" panose="020B0603020202020204" pitchFamily="34" charset="0"/>
            </a:endParaRPr>
          </a:p>
          <a:p>
            <a:pPr marL="286470" indent="-285750">
              <a:lnSpc>
                <a:spcPct val="100000"/>
              </a:lnSpc>
              <a:buClr>
                <a:schemeClr val="accent1"/>
              </a:buClr>
              <a:buSzPct val="80000"/>
              <a:buFont typeface="Wingdings" panose="05000000000000000000" pitchFamily="2" charset="2"/>
              <a:buChar char="Ø"/>
            </a:pPr>
            <a:endParaRPr lang="en-US" sz="2200" b="0" strike="noStrike" spc="-1" dirty="0">
              <a:solidFill>
                <a:srgbClr val="404040"/>
              </a:solidFill>
              <a:uFill>
                <a:solidFill>
                  <a:srgbClr val="FFFFFF"/>
                </a:solidFill>
              </a:uFill>
              <a:latin typeface="Trebuchet MS"/>
            </a:endParaRPr>
          </a:p>
          <a:p>
            <a:pPr marL="286470" indent="-285750">
              <a:lnSpc>
                <a:spcPct val="100000"/>
              </a:lnSpc>
              <a:buClr>
                <a:schemeClr val="accent1"/>
              </a:buClr>
              <a:buSzPct val="80000"/>
              <a:buFont typeface="Wingdings" panose="05000000000000000000" pitchFamily="2" charset="2"/>
              <a:buChar char="Ø"/>
            </a:pPr>
            <a:r>
              <a:rPr lang="en-US" sz="2200" b="0" strike="noStrike" spc="-1" dirty="0">
                <a:solidFill>
                  <a:srgbClr val="404040"/>
                </a:solidFill>
                <a:uFill>
                  <a:solidFill>
                    <a:srgbClr val="FFFFFF"/>
                  </a:solidFill>
                </a:uFill>
                <a:latin typeface="Trebuchet MS"/>
              </a:rPr>
              <a:t>6</a:t>
            </a:r>
            <a:r>
              <a:rPr lang="en-US" sz="2200" b="0" strike="noStrike" spc="-1" baseline="30000" dirty="0">
                <a:solidFill>
                  <a:srgbClr val="404040"/>
                </a:solidFill>
                <a:uFill>
                  <a:solidFill>
                    <a:srgbClr val="FFFFFF"/>
                  </a:solidFill>
                </a:uFill>
                <a:latin typeface="Trebuchet MS"/>
              </a:rPr>
              <a:t>th</a:t>
            </a:r>
            <a:r>
              <a:rPr lang="en-US" sz="2200" b="0" strike="noStrike" spc="-1" dirty="0">
                <a:solidFill>
                  <a:srgbClr val="404040"/>
                </a:solidFill>
                <a:uFill>
                  <a:solidFill>
                    <a:srgbClr val="FFFFFF"/>
                  </a:solidFill>
                </a:uFill>
                <a:latin typeface="Trebuchet MS"/>
              </a:rPr>
              <a:t> Amendment right to effective assistance of defense counsel at plea bargaining stage</a:t>
            </a:r>
            <a:endParaRPr lang="en-US" sz="22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24545581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CustomShape 1"/>
          <p:cNvSpPr/>
          <p:nvPr/>
        </p:nvSpPr>
        <p:spPr>
          <a:xfrm>
            <a:off x="1981080" y="246873"/>
            <a:ext cx="8596080" cy="132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3600" b="1" strike="noStrike" spc="-1" dirty="0">
                <a:solidFill>
                  <a:schemeClr val="accent2"/>
                </a:solidFill>
                <a:uFill>
                  <a:solidFill>
                    <a:srgbClr val="FFFFFF"/>
                  </a:solidFill>
                </a:uFill>
                <a:latin typeface="Trebuchet MS"/>
              </a:rPr>
              <a:t>Life After </a:t>
            </a:r>
            <a:r>
              <a:rPr lang="en-US" sz="3600" b="1" i="1" strike="noStrike" spc="-1" dirty="0">
                <a:solidFill>
                  <a:schemeClr val="accent2"/>
                </a:solidFill>
                <a:uFill>
                  <a:solidFill>
                    <a:srgbClr val="FFFFFF"/>
                  </a:solidFill>
                </a:uFill>
                <a:latin typeface="Trebuchet MS"/>
              </a:rPr>
              <a:t>Padilla</a:t>
            </a:r>
            <a:r>
              <a:rPr lang="en-US" sz="3600" b="1" strike="noStrike" spc="-1" dirty="0">
                <a:solidFill>
                  <a:schemeClr val="accent2"/>
                </a:solidFill>
                <a:uFill>
                  <a:solidFill>
                    <a:srgbClr val="FFFFFF"/>
                  </a:solidFill>
                </a:uFill>
                <a:latin typeface="Trebuchet MS"/>
              </a:rPr>
              <a:t>: </a:t>
            </a:r>
          </a:p>
          <a:p>
            <a:pPr algn="ctr"/>
            <a:r>
              <a:rPr lang="en-US" sz="3600" b="1" strike="noStrike" spc="-1" dirty="0">
                <a:solidFill>
                  <a:schemeClr val="accent2"/>
                </a:solidFill>
                <a:uFill>
                  <a:solidFill>
                    <a:srgbClr val="FFFFFF"/>
                  </a:solidFill>
                </a:uFill>
                <a:latin typeface="Trebuchet MS"/>
              </a:rPr>
              <a:t>Defending In Criminal Court</a:t>
            </a:r>
            <a:endParaRPr lang="en-US" sz="1800" b="0" strike="noStrike" spc="-1" dirty="0">
              <a:solidFill>
                <a:schemeClr val="accent2"/>
              </a:solidFill>
              <a:uFill>
                <a:solidFill>
                  <a:srgbClr val="FFFFFF"/>
                </a:solidFill>
              </a:uFill>
              <a:latin typeface="Trebuchet MS" panose="020B0603020202020204" pitchFamily="34" charset="0"/>
            </a:endParaRPr>
          </a:p>
        </p:txBody>
      </p:sp>
      <p:sp>
        <p:nvSpPr>
          <p:cNvPr id="357" name="CustomShape 2"/>
          <p:cNvSpPr/>
          <p:nvPr/>
        </p:nvSpPr>
        <p:spPr>
          <a:xfrm>
            <a:off x="1981080" y="1981080"/>
            <a:ext cx="8228880" cy="464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6470" indent="-285750">
              <a:lnSpc>
                <a:spcPct val="90000"/>
              </a:lnSpc>
              <a:buClr>
                <a:schemeClr val="accent1"/>
              </a:buClr>
              <a:buSzPct val="80000"/>
              <a:buFont typeface="Wingdings" panose="05000000000000000000" pitchFamily="2" charset="2"/>
              <a:buChar char="Ø"/>
            </a:pPr>
            <a:r>
              <a:rPr lang="en-US" sz="2200" b="0" strike="noStrike" spc="-1" dirty="0">
                <a:solidFill>
                  <a:srgbClr val="404040"/>
                </a:solidFill>
                <a:uFill>
                  <a:solidFill>
                    <a:srgbClr val="FFFFFF"/>
                  </a:solidFill>
                </a:uFill>
                <a:latin typeface="Trebuchet MS"/>
              </a:rPr>
              <a:t>Unique nature of deportation is “</a:t>
            </a:r>
            <a:r>
              <a:rPr lang="en-US" sz="2200" b="1" strike="noStrike" spc="-1" dirty="0">
                <a:solidFill>
                  <a:srgbClr val="FF0000"/>
                </a:solidFill>
                <a:uFill>
                  <a:solidFill>
                    <a:srgbClr val="FFFFFF"/>
                  </a:solidFill>
                </a:uFill>
                <a:latin typeface="Trebuchet MS"/>
              </a:rPr>
              <a:t>particularly severe penalty</a:t>
            </a:r>
            <a:r>
              <a:rPr lang="en-US" sz="2200" b="0" strike="noStrike" spc="-1" dirty="0">
                <a:solidFill>
                  <a:srgbClr val="404040"/>
                </a:solidFill>
                <a:uFill>
                  <a:solidFill>
                    <a:srgbClr val="FFFFFF"/>
                  </a:solidFill>
                </a:uFill>
                <a:latin typeface="Trebuchet MS"/>
              </a:rPr>
              <a:t>” that is intimately tied to criminal process and therefore advice regarding deportation is not removed from the ambit of the Sixth Amendment right to effective assistance of counsel. </a:t>
            </a:r>
            <a:endParaRPr lang="en-US" sz="2200" b="0" strike="noStrike" spc="-1" dirty="0">
              <a:solidFill>
                <a:srgbClr val="000000"/>
              </a:solidFill>
              <a:uFill>
                <a:solidFill>
                  <a:srgbClr val="FFFFFF"/>
                </a:solidFill>
              </a:uFill>
              <a:latin typeface="Trebuchet MS" panose="020B0603020202020204" pitchFamily="34" charset="0"/>
            </a:endParaRPr>
          </a:p>
          <a:p>
            <a:pPr marL="343080" indent="-342360">
              <a:lnSpc>
                <a:spcPct val="100000"/>
              </a:lnSpc>
            </a:pPr>
            <a:r>
              <a:rPr lang="en-US" sz="2200" b="0" i="1" strike="noStrike" spc="-1" dirty="0">
                <a:solidFill>
                  <a:srgbClr val="404040"/>
                </a:solidFill>
                <a:uFill>
                  <a:solidFill>
                    <a:srgbClr val="FFFFFF"/>
                  </a:solidFill>
                </a:uFill>
                <a:latin typeface="Trebuchet MS"/>
              </a:rPr>
              <a:t>Padilla v. Kentucky</a:t>
            </a:r>
            <a:r>
              <a:rPr lang="en-US" sz="2200" b="0" strike="noStrike" spc="-1" dirty="0">
                <a:solidFill>
                  <a:srgbClr val="404040"/>
                </a:solidFill>
                <a:uFill>
                  <a:solidFill>
                    <a:srgbClr val="FFFFFF"/>
                  </a:solidFill>
                </a:uFill>
                <a:latin typeface="Trebuchet MS"/>
              </a:rPr>
              <a:t>, 130 S.Ct. 1473, 1481 (2010)</a:t>
            </a:r>
            <a:endParaRPr lang="en-US" sz="2200" b="0" strike="noStrike" spc="-1" dirty="0">
              <a:solidFill>
                <a:srgbClr val="000000"/>
              </a:solidFill>
              <a:uFill>
                <a:solidFill>
                  <a:srgbClr val="FFFFFF"/>
                </a:solidFill>
              </a:uFill>
              <a:latin typeface="Trebuchet MS" panose="020B0603020202020204" pitchFamily="34" charset="0"/>
            </a:endParaRPr>
          </a:p>
          <a:p>
            <a:pPr marL="343080" indent="-342360">
              <a:lnSpc>
                <a:spcPct val="90000"/>
              </a:lnSpc>
            </a:pPr>
            <a:endParaRPr lang="en-US" sz="2200" b="0" strike="noStrike" spc="-1" dirty="0">
              <a:solidFill>
                <a:srgbClr val="000000"/>
              </a:solidFill>
              <a:uFill>
                <a:solidFill>
                  <a:srgbClr val="FFFFFF"/>
                </a:solidFill>
              </a:uFill>
              <a:latin typeface="Trebuchet MS" panose="020B0603020202020204" pitchFamily="34" charset="0"/>
            </a:endParaRPr>
          </a:p>
          <a:p>
            <a:pPr marL="286470" indent="-285750">
              <a:lnSpc>
                <a:spcPct val="90000"/>
              </a:lnSpc>
              <a:buClr>
                <a:schemeClr val="accent1"/>
              </a:buClr>
              <a:buSzPct val="80000"/>
              <a:buFont typeface="Wingdings" panose="05000000000000000000" pitchFamily="2" charset="2"/>
              <a:buChar char="Ø"/>
            </a:pPr>
            <a:r>
              <a:rPr lang="en-US" sz="2200" b="1" strike="noStrike" spc="-1" dirty="0">
                <a:solidFill>
                  <a:srgbClr val="FF0000"/>
                </a:solidFill>
                <a:uFill>
                  <a:solidFill>
                    <a:srgbClr val="FFFFFF"/>
                  </a:solidFill>
                </a:uFill>
                <a:latin typeface="Trebuchet MS"/>
              </a:rPr>
              <a:t>Silence </a:t>
            </a:r>
            <a:r>
              <a:rPr lang="en-US" sz="2200" b="0" strike="noStrike" spc="-1" dirty="0">
                <a:solidFill>
                  <a:srgbClr val="404040"/>
                </a:solidFill>
                <a:uFill>
                  <a:solidFill>
                    <a:srgbClr val="FFFFFF"/>
                  </a:solidFill>
                </a:uFill>
                <a:latin typeface="Trebuchet MS"/>
              </a:rPr>
              <a:t>on the issue of immigration consequences is “at </a:t>
            </a:r>
            <a:r>
              <a:rPr lang="en-US" sz="2200" b="1" strike="noStrike" spc="-1" dirty="0">
                <a:solidFill>
                  <a:srgbClr val="FF0000"/>
                </a:solidFill>
                <a:uFill>
                  <a:solidFill>
                    <a:srgbClr val="FFFFFF"/>
                  </a:solidFill>
                </a:uFill>
                <a:latin typeface="Trebuchet MS"/>
              </a:rPr>
              <a:t>odds with the critical obligation of counsel</a:t>
            </a:r>
            <a:r>
              <a:rPr lang="en-US" sz="2200" b="0" strike="noStrike" spc="-1" dirty="0">
                <a:solidFill>
                  <a:srgbClr val="404040"/>
                </a:solidFill>
                <a:uFill>
                  <a:solidFill>
                    <a:srgbClr val="FFFFFF"/>
                  </a:solidFill>
                </a:uFill>
                <a:latin typeface="Trebuchet MS"/>
              </a:rPr>
              <a:t>...” </a:t>
            </a:r>
            <a:endParaRPr lang="en-US" sz="2200" b="0" strike="noStrike" spc="-1" dirty="0">
              <a:solidFill>
                <a:srgbClr val="000000"/>
              </a:solidFill>
              <a:uFill>
                <a:solidFill>
                  <a:srgbClr val="FFFFFF"/>
                </a:solidFill>
              </a:uFill>
              <a:latin typeface="Trebuchet MS" panose="020B0603020202020204" pitchFamily="34" charset="0"/>
            </a:endParaRPr>
          </a:p>
          <a:p>
            <a:pPr marL="343080" indent="-342360">
              <a:lnSpc>
                <a:spcPct val="90000"/>
              </a:lnSpc>
            </a:pPr>
            <a:r>
              <a:rPr lang="en-US" sz="2200" b="0" i="1" strike="noStrike" spc="-1" dirty="0">
                <a:solidFill>
                  <a:srgbClr val="404040"/>
                </a:solidFill>
                <a:uFill>
                  <a:solidFill>
                    <a:srgbClr val="FFFFFF"/>
                  </a:solidFill>
                </a:uFill>
                <a:latin typeface="Trebuchet MS"/>
              </a:rPr>
              <a:t>Padilla v. Kentucky</a:t>
            </a:r>
            <a:r>
              <a:rPr lang="en-US" sz="2200" b="0" strike="noStrike" spc="-1" dirty="0">
                <a:solidFill>
                  <a:srgbClr val="404040"/>
                </a:solidFill>
                <a:uFill>
                  <a:solidFill>
                    <a:srgbClr val="FFFFFF"/>
                  </a:solidFill>
                </a:uFill>
                <a:latin typeface="Trebuchet MS"/>
              </a:rPr>
              <a:t>, 130 S.Ct. at 1484</a:t>
            </a:r>
            <a:endParaRPr lang="en-US" sz="2200" b="0" strike="noStrike"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387544086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838080" y="22068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3600" b="1" strike="noStrike" spc="-1" dirty="0">
                <a:solidFill>
                  <a:schemeClr val="accent2"/>
                </a:solidFill>
                <a:uFill>
                  <a:solidFill>
                    <a:srgbClr val="FFFFFF"/>
                  </a:solidFill>
                </a:uFill>
                <a:latin typeface="Trebuchet MS"/>
              </a:rPr>
              <a:t>Life After </a:t>
            </a:r>
            <a:r>
              <a:rPr lang="en-US" sz="3600" b="1" i="1" strike="noStrike" spc="-1" dirty="0">
                <a:solidFill>
                  <a:schemeClr val="accent2"/>
                </a:solidFill>
                <a:uFill>
                  <a:solidFill>
                    <a:srgbClr val="FFFFFF"/>
                  </a:solidFill>
                </a:uFill>
                <a:latin typeface="Trebuchet MS"/>
              </a:rPr>
              <a:t>Padilla</a:t>
            </a:r>
            <a:r>
              <a:rPr lang="en-US" sz="3600" b="1" strike="noStrike" spc="-1" dirty="0">
                <a:solidFill>
                  <a:schemeClr val="accent2"/>
                </a:solidFill>
                <a:uFill>
                  <a:solidFill>
                    <a:srgbClr val="FFFFFF"/>
                  </a:solidFill>
                </a:uFill>
                <a:latin typeface="Trebuchet MS"/>
              </a:rPr>
              <a:t>:  </a:t>
            </a:r>
            <a:endParaRPr lang="en-US" sz="1800" b="0" strike="noStrike" spc="-1" dirty="0">
              <a:solidFill>
                <a:schemeClr val="accent2"/>
              </a:solidFill>
              <a:uFill>
                <a:solidFill>
                  <a:srgbClr val="FFFFFF"/>
                </a:solidFill>
              </a:uFill>
              <a:latin typeface="Trebuchet MS" panose="020B0603020202020204" pitchFamily="34" charset="0"/>
            </a:endParaRPr>
          </a:p>
          <a:p>
            <a:pPr algn="ctr">
              <a:lnSpc>
                <a:spcPct val="100000"/>
              </a:lnSpc>
            </a:pPr>
            <a:r>
              <a:rPr lang="en-US" sz="3600" b="1" strike="noStrike" spc="-1" dirty="0">
                <a:solidFill>
                  <a:schemeClr val="accent2"/>
                </a:solidFill>
                <a:uFill>
                  <a:solidFill>
                    <a:srgbClr val="FFFFFF"/>
                  </a:solidFill>
                </a:uFill>
                <a:latin typeface="Trebuchet MS"/>
              </a:rPr>
              <a:t>Defending In Criminal Court</a:t>
            </a:r>
            <a:endParaRPr lang="en-US" sz="1800" b="0" strike="noStrike" spc="-1" dirty="0">
              <a:solidFill>
                <a:schemeClr val="accent2"/>
              </a:solidFill>
              <a:uFill>
                <a:solidFill>
                  <a:srgbClr val="FFFFFF"/>
                </a:solidFill>
              </a:uFill>
              <a:latin typeface="Trebuchet MS" panose="020B0603020202020204" pitchFamily="34" charset="0"/>
            </a:endParaRPr>
          </a:p>
        </p:txBody>
      </p:sp>
      <p:sp>
        <p:nvSpPr>
          <p:cNvPr id="359" name="CustomShape 2"/>
          <p:cNvSpPr/>
          <p:nvPr/>
        </p:nvSpPr>
        <p:spPr>
          <a:xfrm>
            <a:off x="637560" y="1644480"/>
            <a:ext cx="11044440" cy="490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6470" indent="-285750">
              <a:lnSpc>
                <a:spcPct val="100000"/>
              </a:lnSpc>
              <a:buClr>
                <a:schemeClr val="accent1"/>
              </a:buClr>
              <a:buSzPct val="80000"/>
              <a:buFont typeface="Wingdings" panose="05000000000000000000" pitchFamily="2" charset="2"/>
              <a:buChar char="Ø"/>
            </a:pPr>
            <a:r>
              <a:rPr lang="en-US" sz="2200" b="1" strike="noStrike" spc="-1" dirty="0">
                <a:solidFill>
                  <a:srgbClr val="FF0000"/>
                </a:solidFill>
                <a:uFill>
                  <a:solidFill>
                    <a:srgbClr val="FFFFFF"/>
                  </a:solidFill>
                </a:uFill>
                <a:latin typeface="Trebuchet MS"/>
              </a:rPr>
              <a:t>Preserving the client’s right to remain in the U.S</a:t>
            </a:r>
            <a:r>
              <a:rPr lang="en-US" sz="2200" b="0" strike="noStrike" spc="-1" dirty="0">
                <a:solidFill>
                  <a:srgbClr val="FF0000"/>
                </a:solidFill>
                <a:uFill>
                  <a:solidFill>
                    <a:srgbClr val="FFFFFF"/>
                  </a:solidFill>
                </a:uFill>
                <a:latin typeface="Trebuchet MS"/>
              </a:rPr>
              <a:t>. </a:t>
            </a:r>
            <a:r>
              <a:rPr lang="en-US" sz="2200" b="0" strike="noStrike" spc="-1" dirty="0">
                <a:solidFill>
                  <a:srgbClr val="404040"/>
                </a:solidFill>
                <a:uFill>
                  <a:solidFill>
                    <a:srgbClr val="FFFFFF"/>
                  </a:solidFill>
                </a:uFill>
                <a:latin typeface="Trebuchet MS"/>
              </a:rPr>
              <a:t>may be more important to the client than any potential jail sentence.  </a:t>
            </a:r>
            <a:endParaRPr lang="en-US" sz="2200" b="0" strike="noStrike" spc="-1" dirty="0">
              <a:solidFill>
                <a:srgbClr val="000000"/>
              </a:solidFill>
              <a:uFill>
                <a:solidFill>
                  <a:srgbClr val="FFFFFF"/>
                </a:solidFill>
              </a:uFill>
              <a:latin typeface="Trebuchet MS" panose="020B0603020202020204" pitchFamily="34" charset="0"/>
            </a:endParaRPr>
          </a:p>
          <a:p>
            <a:pPr marL="343080" indent="-342360">
              <a:lnSpc>
                <a:spcPct val="100000"/>
              </a:lnSpc>
            </a:pPr>
            <a:r>
              <a:rPr lang="en-US" sz="2200" b="0" i="1" strike="noStrike" spc="-1" dirty="0">
                <a:solidFill>
                  <a:srgbClr val="404040"/>
                </a:solidFill>
                <a:uFill>
                  <a:solidFill>
                    <a:srgbClr val="FFFFFF"/>
                  </a:solidFill>
                </a:uFill>
                <a:latin typeface="Trebuchet MS"/>
              </a:rPr>
              <a:t>Padilla v. Kentucky</a:t>
            </a:r>
            <a:r>
              <a:rPr lang="en-US" sz="2200" b="0" strike="noStrike" spc="-1" dirty="0">
                <a:solidFill>
                  <a:srgbClr val="404040"/>
                </a:solidFill>
                <a:uFill>
                  <a:solidFill>
                    <a:srgbClr val="FFFFFF"/>
                  </a:solidFill>
                </a:uFill>
                <a:latin typeface="Trebuchet MS"/>
              </a:rPr>
              <a:t>, 130 S.Ct. at 1483 </a:t>
            </a:r>
            <a:r>
              <a:rPr lang="en-US" sz="2200" b="0" i="1" strike="noStrike" spc="-1" dirty="0">
                <a:solidFill>
                  <a:srgbClr val="404040"/>
                </a:solidFill>
                <a:uFill>
                  <a:solidFill>
                    <a:srgbClr val="FFFFFF"/>
                  </a:solidFill>
                </a:uFill>
                <a:latin typeface="Trebuchet MS"/>
              </a:rPr>
              <a:t>(citing INS v. St. Cyr,</a:t>
            </a:r>
            <a:r>
              <a:rPr lang="en-US" sz="2200" b="0" strike="noStrike" spc="-1" dirty="0">
                <a:solidFill>
                  <a:srgbClr val="404040"/>
                </a:solidFill>
                <a:uFill>
                  <a:solidFill>
                    <a:srgbClr val="FFFFFF"/>
                  </a:solidFill>
                </a:uFill>
                <a:latin typeface="Trebuchet MS"/>
              </a:rPr>
              <a:t> 533 U.S. 289, 323, 121 S.Ct. 2271, 150 L.Ed.2d 347 (2001))</a:t>
            </a:r>
            <a:endParaRPr lang="en-US" sz="2200" b="0" strike="noStrike" spc="-1" dirty="0">
              <a:solidFill>
                <a:srgbClr val="000000"/>
              </a:solidFill>
              <a:uFill>
                <a:solidFill>
                  <a:srgbClr val="FFFFFF"/>
                </a:solidFill>
              </a:uFill>
              <a:latin typeface="Trebuchet MS" panose="020B0603020202020204" pitchFamily="34" charset="0"/>
            </a:endParaRPr>
          </a:p>
          <a:p>
            <a:pPr marL="343080" indent="-342360">
              <a:lnSpc>
                <a:spcPct val="90000"/>
              </a:lnSpc>
            </a:pPr>
            <a:endParaRPr lang="en-US" sz="2200" b="0" strike="noStrike" spc="-1" dirty="0">
              <a:solidFill>
                <a:srgbClr val="000000"/>
              </a:solidFill>
              <a:uFill>
                <a:solidFill>
                  <a:srgbClr val="FFFFFF"/>
                </a:solidFill>
              </a:uFill>
              <a:latin typeface="Trebuchet MS" panose="020B0603020202020204" pitchFamily="34" charset="0"/>
            </a:endParaRPr>
          </a:p>
          <a:p>
            <a:pPr marL="286470" indent="-285750">
              <a:lnSpc>
                <a:spcPct val="90000"/>
              </a:lnSpc>
              <a:buClr>
                <a:schemeClr val="accent1"/>
              </a:buClr>
              <a:buSzPct val="80000"/>
              <a:buFont typeface="Wingdings" panose="05000000000000000000" pitchFamily="2" charset="2"/>
              <a:buChar char="Ø"/>
            </a:pPr>
            <a:r>
              <a:rPr lang="en-US" sz="2200" b="1" strike="noStrike" spc="-1" dirty="0">
                <a:solidFill>
                  <a:srgbClr val="FF0000"/>
                </a:solidFill>
                <a:uFill>
                  <a:solidFill>
                    <a:srgbClr val="FFFFFF"/>
                  </a:solidFill>
                </a:uFill>
                <a:latin typeface="Trebuchet MS"/>
              </a:rPr>
              <a:t>Professional norms </a:t>
            </a:r>
            <a:r>
              <a:rPr lang="en-US" sz="2200" b="0" strike="noStrike" spc="-1" dirty="0">
                <a:solidFill>
                  <a:srgbClr val="404040"/>
                </a:solidFill>
                <a:uFill>
                  <a:solidFill>
                    <a:srgbClr val="FFFFFF"/>
                  </a:solidFill>
                </a:uFill>
                <a:latin typeface="Trebuchet MS"/>
              </a:rPr>
              <a:t>(standards) for defense lawyers provide the guiding principles for what constitutes effective assistance of counsel – relying on principles that require a defense counsel to determine citizenship/immigration status of a client and to investigate and advise on immigration consequences. </a:t>
            </a:r>
            <a:endParaRPr lang="en-US" sz="2200" b="0" strike="noStrike" spc="-1" dirty="0">
              <a:solidFill>
                <a:srgbClr val="000000"/>
              </a:solidFill>
              <a:uFill>
                <a:solidFill>
                  <a:srgbClr val="FFFFFF"/>
                </a:solidFill>
              </a:uFill>
              <a:latin typeface="Trebuchet MS" panose="020B0603020202020204" pitchFamily="34" charset="0"/>
            </a:endParaRPr>
          </a:p>
          <a:p>
            <a:pPr>
              <a:lnSpc>
                <a:spcPct val="100000"/>
              </a:lnSpc>
            </a:pPr>
            <a:r>
              <a:rPr lang="en-US" sz="2200" b="0" i="1" strike="noStrike" spc="-1" dirty="0">
                <a:solidFill>
                  <a:srgbClr val="404040"/>
                </a:solidFill>
                <a:uFill>
                  <a:solidFill>
                    <a:srgbClr val="FFFFFF"/>
                  </a:solidFill>
                </a:uFill>
                <a:latin typeface="Trebuchet MS"/>
              </a:rPr>
              <a:t>Id.</a:t>
            </a:r>
            <a:r>
              <a:rPr lang="en-US" sz="2200" b="0" strike="noStrike" spc="-1" dirty="0">
                <a:solidFill>
                  <a:srgbClr val="404040"/>
                </a:solidFill>
                <a:uFill>
                  <a:solidFill>
                    <a:srgbClr val="FFFFFF"/>
                  </a:solidFill>
                </a:uFill>
                <a:latin typeface="Trebuchet MS"/>
              </a:rPr>
              <a:t> at 1483-1484</a:t>
            </a:r>
            <a:endParaRPr lang="en-US" sz="22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2200" b="0" strike="noStrike" spc="-1" dirty="0">
              <a:solidFill>
                <a:srgbClr val="000000"/>
              </a:solidFill>
              <a:uFill>
                <a:solidFill>
                  <a:srgbClr val="FFFFFF"/>
                </a:solidFill>
              </a:uFill>
              <a:latin typeface="Trebuchet MS" panose="020B0603020202020204" pitchFamily="34" charset="0"/>
            </a:endParaRPr>
          </a:p>
          <a:p>
            <a:pPr marL="286470" indent="-285750">
              <a:lnSpc>
                <a:spcPct val="100000"/>
              </a:lnSpc>
              <a:buClr>
                <a:schemeClr val="accent1"/>
              </a:buClr>
              <a:buSzPct val="80000"/>
              <a:buFont typeface="Wingdings" panose="05000000000000000000" pitchFamily="2" charset="2"/>
              <a:buChar char="Ø"/>
            </a:pPr>
            <a:r>
              <a:rPr lang="en-US" sz="2200" b="0" strike="noStrike" spc="-1" dirty="0">
                <a:solidFill>
                  <a:srgbClr val="404040"/>
                </a:solidFill>
                <a:uFill>
                  <a:solidFill>
                    <a:srgbClr val="FFFFFF"/>
                  </a:solidFill>
                </a:uFill>
                <a:latin typeface="Trebuchet MS"/>
              </a:rPr>
              <a:t>The Court endorsed “</a:t>
            </a:r>
            <a:r>
              <a:rPr lang="en-US" sz="2200" b="1" strike="noStrike" spc="-1" dirty="0">
                <a:solidFill>
                  <a:srgbClr val="FF0000"/>
                </a:solidFill>
                <a:uFill>
                  <a:solidFill>
                    <a:srgbClr val="FFFFFF"/>
                  </a:solidFill>
                </a:uFill>
                <a:latin typeface="Trebuchet MS"/>
              </a:rPr>
              <a:t>informed consideration</a:t>
            </a:r>
            <a:r>
              <a:rPr lang="en-US" sz="2200" b="0" strike="noStrike" spc="-1" dirty="0">
                <a:solidFill>
                  <a:srgbClr val="404040"/>
                </a:solidFill>
                <a:uFill>
                  <a:solidFill>
                    <a:srgbClr val="FFFFFF"/>
                  </a:solidFill>
                </a:uFill>
                <a:latin typeface="Trebuchet MS"/>
              </a:rPr>
              <a:t>” of deportation consequences by both the defense and the prosecution during plea-bargaining.</a:t>
            </a:r>
            <a:r>
              <a:rPr lang="en-US" sz="2200" b="0" i="1" strike="noStrike" spc="-1" dirty="0">
                <a:solidFill>
                  <a:srgbClr val="404040"/>
                </a:solidFill>
                <a:uFill>
                  <a:solidFill>
                    <a:srgbClr val="FFFFFF"/>
                  </a:solidFill>
                </a:uFill>
                <a:latin typeface="Trebuchet MS"/>
              </a:rPr>
              <a:t> </a:t>
            </a:r>
            <a:endParaRPr lang="en-US" sz="2200" b="0" strike="noStrike" spc="-1" dirty="0">
              <a:solidFill>
                <a:srgbClr val="000000"/>
              </a:solidFill>
              <a:uFill>
                <a:solidFill>
                  <a:srgbClr val="FFFFFF"/>
                </a:solidFill>
              </a:uFill>
              <a:latin typeface="Trebuchet MS" panose="020B0603020202020204" pitchFamily="34" charset="0"/>
            </a:endParaRPr>
          </a:p>
          <a:p>
            <a:pPr>
              <a:lnSpc>
                <a:spcPct val="100000"/>
              </a:lnSpc>
            </a:pPr>
            <a:r>
              <a:rPr lang="en-US" sz="2200" b="0" i="1" strike="noStrike" spc="-1" dirty="0">
                <a:solidFill>
                  <a:srgbClr val="404040"/>
                </a:solidFill>
                <a:uFill>
                  <a:solidFill>
                    <a:srgbClr val="FFFFFF"/>
                  </a:solidFill>
                </a:uFill>
                <a:latin typeface="Trebuchet MS"/>
              </a:rPr>
              <a:t>Id.</a:t>
            </a:r>
            <a:r>
              <a:rPr lang="en-US" sz="2200" b="0" strike="noStrike" spc="-1" dirty="0">
                <a:solidFill>
                  <a:srgbClr val="404040"/>
                </a:solidFill>
                <a:uFill>
                  <a:solidFill>
                    <a:srgbClr val="FFFFFF"/>
                  </a:solidFill>
                </a:uFill>
                <a:latin typeface="Trebuchet MS"/>
              </a:rPr>
              <a:t> at 1486</a:t>
            </a:r>
            <a:endParaRPr lang="en-US" sz="2200" b="0" strike="noStrike"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34962063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CustomShape 1"/>
          <p:cNvSpPr/>
          <p:nvPr/>
        </p:nvSpPr>
        <p:spPr>
          <a:xfrm>
            <a:off x="5015837" y="171551"/>
            <a:ext cx="7903527" cy="126239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Post-Padilla Cases: NYS </a:t>
            </a:r>
            <a:endParaRPr kumimoji="0" lang="en-US" sz="1800" b="0" i="0" u="none" strike="noStrike" kern="1200" cap="none" spc="-1" normalizeH="0" baseline="0" noProof="0" dirty="0">
              <a:ln>
                <a:noFill/>
              </a:ln>
              <a:solidFill>
                <a:srgbClr val="002060"/>
              </a:solidFill>
              <a:effectLst/>
              <a:uLnTx/>
              <a:uFill>
                <a:solidFill>
                  <a:srgbClr val="FFFFFF"/>
                </a:solidFill>
              </a:uFill>
              <a:latin typeface="Trebuchet MS" panose="020B0603020202020204" pitchFamily="34" charset="0"/>
              <a:ea typeface="+mn-ea"/>
              <a:cs typeface="+mn-cs"/>
            </a:endParaRPr>
          </a:p>
        </p:txBody>
      </p:sp>
      <p:sp>
        <p:nvSpPr>
          <p:cNvPr id="4" name="Content Placeholder 2">
            <a:extLst>
              <a:ext uri="{FF2B5EF4-FFF2-40B4-BE49-F238E27FC236}">
                <a16:creationId xmlns:a16="http://schemas.microsoft.com/office/drawing/2014/main" id="{E7DA77F3-05C1-4924-8C6C-F5B2AC809A12}"/>
              </a:ext>
            </a:extLst>
          </p:cNvPr>
          <p:cNvSpPr txBox="1">
            <a:spLocks/>
          </p:cNvSpPr>
          <p:nvPr/>
        </p:nvSpPr>
        <p:spPr>
          <a:xfrm>
            <a:off x="304596" y="609600"/>
            <a:ext cx="8839200" cy="56388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accent2">
                    <a:lumMod val="90000"/>
                    <a:lumOff val="10000"/>
                  </a:schemeClr>
                </a:solidFill>
                <a:effectLst/>
                <a:uLnTx/>
                <a:uFillTx/>
                <a:latin typeface="Calibri" panose="020F0502020204030204"/>
                <a:ea typeface="+mn-ea"/>
                <a:cs typeface="+mn-cs"/>
              </a:rPr>
              <a:t>Attorney “opinion”: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70AD47"/>
                </a:solidFill>
                <a:effectLst/>
                <a:uLnTx/>
                <a:uFillTx/>
                <a:latin typeface="Calibri" panose="020F0502020204030204"/>
                <a:ea typeface="+mn-ea"/>
                <a:cs typeface="+mn-cs"/>
              </a:rPr>
              <a:t>“may be deported”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not found ineffective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People v. Marino-Affaitati,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930 N.Y.S.2d 77, (N.Y.A.D. 2 Dept., 2011)</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70AD47"/>
                </a:solidFill>
                <a:effectLst/>
                <a:uLnTx/>
                <a:uFillTx/>
                <a:latin typeface="Calibri" panose="020F0502020204030204"/>
                <a:ea typeface="+mn-ea"/>
                <a:cs typeface="+mn-cs"/>
              </a:rPr>
              <a:t>“bigger fish to fry”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not found ineffective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People v. Glasgow,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943 N.Y.S.2d 674, (N.Y.A.D. 3 Dept., 2012)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ysClr val="windowText" lastClr="000000">
                    <a:lumMod val="95000"/>
                  </a:sysClr>
                </a:solidFill>
                <a:effectLst/>
                <a:uLnTx/>
                <a:uFillTx/>
                <a:latin typeface="Calibri" panose="020F0502020204030204"/>
                <a:ea typeface="+mn-ea"/>
                <a:cs typeface="+mn-cs"/>
              </a:rPr>
              <a:t>People</a:t>
            </a:r>
            <a:r>
              <a:rPr kumimoji="0" lang="en-US" sz="2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 v. Obeya,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Docket No. 105313 (N.Y.A.D. 3 Dept., 10/31/13)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accent2">
                    <a:lumMod val="90000"/>
                    <a:lumOff val="10000"/>
                  </a:schemeClr>
                </a:solidFill>
                <a:effectLst/>
                <a:uLnTx/>
                <a:uFillTx/>
                <a:latin typeface="Calibri" panose="020F0502020204030204"/>
                <a:ea typeface="+mn-ea"/>
                <a:cs typeface="+mn-cs"/>
              </a:rPr>
              <a:t>Erroneous reliance on “interview sheets” of another attorney found not to be ineffective: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People v. Carty,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2012 WL 2034991, (N.Y.A.D. 3 Dept., 2012)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accent2">
                    <a:lumMod val="90000"/>
                    <a:lumOff val="10000"/>
                  </a:schemeClr>
                </a:solidFill>
                <a:effectLst/>
                <a:uLnTx/>
                <a:uFillTx/>
                <a:latin typeface="Calibri" panose="020F0502020204030204"/>
                <a:ea typeface="+mn-ea"/>
                <a:cs typeface="+mn-cs"/>
              </a:rPr>
              <a:t>Immigration misadvice:</a:t>
            </a:r>
            <a:r>
              <a:rPr kumimoji="0" lang="en-US" sz="2000" b="0" i="0" u="none" strike="noStrike" kern="1200" cap="none" spc="0" normalizeH="0" baseline="0" noProof="0" dirty="0">
                <a:ln>
                  <a:noFill/>
                </a:ln>
                <a:solidFill>
                  <a:schemeClr val="accent2">
                    <a:lumMod val="90000"/>
                    <a:lumOff val="10000"/>
                  </a:schemeClr>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(i.e., </a:t>
            </a:r>
            <a:r>
              <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rPr>
              <a:t>appeal will avoid deportation</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found ineffective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People v. Reynoso,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931 N.Y.S.2d 430, (N.Y.A.D. 3 Dept., 2011)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accent2">
                    <a:lumMod val="90000"/>
                    <a:lumOff val="10000"/>
                  </a:schemeClr>
                </a:solidFill>
                <a:effectLst/>
                <a:uLnTx/>
                <a:uFillTx/>
                <a:latin typeface="Calibri" panose="020F0502020204030204"/>
                <a:ea typeface="+mn-ea"/>
                <a:cs typeface="+mn-cs"/>
              </a:rPr>
              <a:t>Issue Not For Direct Appeal: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i="1" u="none" strike="noStrike" kern="1200" cap="none" spc="0" normalizeH="0" baseline="0" noProof="0" dirty="0">
                <a:ln>
                  <a:noFill/>
                </a:ln>
                <a:solidFill>
                  <a:sysClr val="windowText" lastClr="000000"/>
                </a:solidFill>
                <a:effectLst/>
                <a:uLnTx/>
                <a:uFillTx/>
                <a:latin typeface="Calibri" panose="020F0502020204030204"/>
                <a:ea typeface="+mn-ea"/>
                <a:cs typeface="+mn-cs"/>
              </a:rPr>
              <a:t>People v. Salmon</a:t>
            </a: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2012 WL 2580015, (N.Y.A.D. 2 Dept., 2012); </a:t>
            </a:r>
            <a:r>
              <a:rPr kumimoji="0" lang="en-US" sz="2000" i="1" u="none" strike="noStrike" kern="1200" cap="none" spc="0" normalizeH="0" baseline="0" noProof="0" dirty="0">
                <a:ln>
                  <a:noFill/>
                </a:ln>
                <a:solidFill>
                  <a:sysClr val="windowText" lastClr="000000"/>
                </a:solidFill>
                <a:effectLst/>
                <a:uLnTx/>
                <a:uFillTx/>
                <a:latin typeface="Calibri" panose="020F0502020204030204"/>
                <a:ea typeface="+mn-ea"/>
                <a:cs typeface="+mn-cs"/>
              </a:rPr>
              <a:t>People v. Ramnaraine</a:t>
            </a:r>
            <a:r>
              <a:rPr kumimoji="0" lang="en-US" sz="2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938 N.Y.S.2d 465, (N.Y.A.D. 2 Dept., 2012); </a:t>
            </a:r>
            <a:r>
              <a:rPr kumimoji="0" lang="en-US" sz="2000" i="1" u="none" strike="noStrike" kern="1200" cap="none" spc="0" normalizeH="0" baseline="0" noProof="0" dirty="0">
                <a:ln>
                  <a:noFill/>
                </a:ln>
                <a:solidFill>
                  <a:sysClr val="windowText" lastClr="000000"/>
                </a:solidFill>
                <a:effectLst/>
                <a:uLnTx/>
                <a:uFillTx/>
                <a:latin typeface="Calibri" panose="020F0502020204030204"/>
                <a:ea typeface="+mn-ea"/>
                <a:cs typeface="+mn-cs"/>
              </a:rPr>
              <a:t>People v. Romero</a:t>
            </a:r>
            <a:r>
              <a:rPr kumimoji="0" lang="en-US" sz="200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918 N.Y.S.2d 730, (N.Y.A.D. 2 Dept., 2011)</a:t>
            </a:r>
            <a:endPar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2019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E4B5770-9682-4B6F-B847-2A659EED45AF}"/>
              </a:ext>
            </a:extLst>
          </p:cNvPr>
          <p:cNvSpPr txBox="1"/>
          <p:nvPr/>
        </p:nvSpPr>
        <p:spPr>
          <a:xfrm>
            <a:off x="3048000" y="1343301"/>
            <a:ext cx="6096000" cy="417139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People v. Picca</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2012 WL 2016397, N.Y.A.D. 2 Dept.,2012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require that defendants apprehend the relevance of their noncitizenship status, and </a:t>
            </a: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affirmatively provide this information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 counsel, would </a:t>
            </a:r>
            <a:r>
              <a:rPr kumimoji="0" lang="en-US" sz="2800" b="1" i="0" u="none" strike="noStrike" kern="1200" cap="none" spc="0" normalizeH="0" baseline="0" noProof="0" dirty="0">
                <a:ln>
                  <a:noFill/>
                </a:ln>
                <a:solidFill>
                  <a:srgbClr val="70AD47"/>
                </a:solidFill>
                <a:effectLst/>
                <a:uLnTx/>
                <a:uFillTx/>
                <a:latin typeface="Calibri" panose="020F0502020204030204"/>
                <a:ea typeface="+mn-ea"/>
                <a:cs typeface="+mn-cs"/>
              </a:rPr>
              <a:t>undermine the protection that the </a:t>
            </a:r>
            <a:r>
              <a:rPr kumimoji="0" lang="en-US" sz="2800" b="1" i="1" u="none" strike="noStrike" kern="1200" cap="none" spc="0" normalizeH="0" baseline="0" noProof="0" dirty="0">
                <a:ln>
                  <a:noFill/>
                </a:ln>
                <a:solidFill>
                  <a:srgbClr val="70AD47"/>
                </a:solidFill>
                <a:effectLst/>
                <a:uLnTx/>
                <a:uFillTx/>
                <a:latin typeface="Calibri" panose="020F0502020204030204"/>
                <a:ea typeface="+mn-ea"/>
                <a:cs typeface="+mn-cs"/>
              </a:rPr>
              <a:t>Padilla</a:t>
            </a:r>
            <a:r>
              <a:rPr kumimoji="0" lang="en-US" sz="2800" b="0" i="0" u="none" strike="noStrike" kern="1200" cap="none" spc="0" normalizeH="0" baseline="0" noProof="0" dirty="0">
                <a:ln>
                  <a:noFill/>
                </a:ln>
                <a:solidFill>
                  <a:srgbClr val="70AD47"/>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Court sought</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to noncitizen defendants.”</a:t>
            </a:r>
          </a:p>
        </p:txBody>
      </p:sp>
      <p:pic>
        <p:nvPicPr>
          <p:cNvPr id="6" name="Picture 5">
            <a:extLst>
              <a:ext uri="{FF2B5EF4-FFF2-40B4-BE49-F238E27FC236}">
                <a16:creationId xmlns:a16="http://schemas.microsoft.com/office/drawing/2014/main" id="{9047FD31-8EDD-4F9B-B51C-766EF53B969D}"/>
              </a:ext>
            </a:extLst>
          </p:cNvPr>
          <p:cNvPicPr>
            <a:picLocks noChangeAspect="1"/>
          </p:cNvPicPr>
          <p:nvPr/>
        </p:nvPicPr>
        <p:blipFill>
          <a:blip r:embed="rId3"/>
          <a:stretch>
            <a:fillRect/>
          </a:stretch>
        </p:blipFill>
        <p:spPr>
          <a:xfrm>
            <a:off x="4865789" y="172153"/>
            <a:ext cx="7901101" cy="1347333"/>
          </a:xfrm>
          <a:prstGeom prst="rect">
            <a:avLst/>
          </a:prstGeom>
        </p:spPr>
      </p:pic>
    </p:spTree>
    <p:extLst>
      <p:ext uri="{BB962C8B-B14F-4D97-AF65-F5344CB8AC3E}">
        <p14:creationId xmlns:p14="http://schemas.microsoft.com/office/powerpoint/2010/main" val="944115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1797480" y="231107"/>
            <a:ext cx="8596080" cy="132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Affirmative Advice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The </a:t>
            </a:r>
            <a:r>
              <a:rPr kumimoji="0" lang="en-US" sz="3600" b="1" i="1"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Strickland</a:t>
            </a:r>
            <a:r>
              <a:rPr kumimoji="0" lang="en-US" sz="36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 Standard</a:t>
            </a:r>
            <a:endParaRPr kumimoji="0" lang="en-US" sz="1800" b="0" i="0" u="none" strike="noStrike" kern="1200" cap="none" spc="-1" normalizeH="0" baseline="0" noProof="0" dirty="0">
              <a:ln>
                <a:noFill/>
              </a:ln>
              <a:solidFill>
                <a:srgbClr val="002060"/>
              </a:solidFill>
              <a:effectLst/>
              <a:uLnTx/>
              <a:uFill>
                <a:solidFill>
                  <a:srgbClr val="FFFFFF"/>
                </a:solidFill>
              </a:uFill>
              <a:latin typeface="Trebuchet MS" panose="020B0603020202020204" pitchFamily="34" charset="0"/>
              <a:ea typeface="+mn-ea"/>
              <a:cs typeface="+mn-cs"/>
            </a:endParaRPr>
          </a:p>
        </p:txBody>
      </p:sp>
      <p:sp>
        <p:nvSpPr>
          <p:cNvPr id="361" name="CustomShape 2"/>
          <p:cNvSpPr/>
          <p:nvPr/>
        </p:nvSpPr>
        <p:spPr>
          <a:xfrm>
            <a:off x="1981080" y="1702676"/>
            <a:ext cx="8228880" cy="4572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6470" marR="0" lvl="0" indent="-285750" algn="l" defTabSz="9144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Ø"/>
              <a:tabLst/>
              <a:defRPr/>
            </a:pP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The Court expressly rejected option of limiting application of </a:t>
            </a:r>
            <a:r>
              <a:rPr kumimoji="0" lang="en-US" sz="2400" b="0" i="1"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Strickland</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v. Washington 466 U.S. 668 (1984) to claims of affirmative misadvice:</a:t>
            </a: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343080" marR="0" lvl="0" indent="-34236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343080" marR="0" lvl="0" indent="-34236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A holding limited to affirmative misadvice…would give counsel an incentive to </a:t>
            </a:r>
            <a:r>
              <a:rPr kumimoji="0" lang="en-US" sz="2800" b="1" i="0" u="none" strike="noStrike" kern="1200" cap="none" spc="-1" normalizeH="0" baseline="0" noProof="0" dirty="0">
                <a:ln>
                  <a:noFill/>
                </a:ln>
                <a:solidFill>
                  <a:srgbClr val="FF0000"/>
                </a:solidFill>
                <a:effectLst/>
                <a:uLnTx/>
                <a:uFill>
                  <a:solidFill>
                    <a:srgbClr val="FFFFFF"/>
                  </a:solidFill>
                </a:uFill>
                <a:latin typeface="Trebuchet MS"/>
                <a:ea typeface="+mn-ea"/>
                <a:cs typeface="+mn-cs"/>
              </a:rPr>
              <a:t>remain silent on matters </a:t>
            </a:r>
            <a:r>
              <a:rPr kumimoji="0" lang="en-US" sz="28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of great importance…when answers are readily available.”</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343080" marR="0" lvl="0" indent="-34236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Id.</a:t>
            </a:r>
            <a:r>
              <a:rPr kumimoji="0" lang="en-US" sz="28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at 1484</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343080" marR="0" lvl="0" indent="-34236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Tree>
    <p:extLst>
      <p:ext uri="{BB962C8B-B14F-4D97-AF65-F5344CB8AC3E}">
        <p14:creationId xmlns:p14="http://schemas.microsoft.com/office/powerpoint/2010/main" val="39692102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CustomShape 3"/>
          <p:cNvSpPr/>
          <p:nvPr/>
        </p:nvSpPr>
        <p:spPr>
          <a:xfrm>
            <a:off x="254160" y="120240"/>
            <a:ext cx="1200240" cy="307080"/>
          </a:xfrm>
          <a:prstGeom prst="rect">
            <a:avLst/>
          </a:prstGeom>
          <a:noFill/>
          <a:ln>
            <a:noFill/>
          </a:ln>
        </p:spPr>
        <p:style>
          <a:lnRef idx="0">
            <a:scrgbClr r="0" g="0" b="0"/>
          </a:lnRef>
          <a:fillRef idx="0">
            <a:scrgbClr r="0" g="0" b="0"/>
          </a:fillRef>
          <a:effectRef idx="0">
            <a:scrgbClr r="0" g="0" b="0"/>
          </a:effectRef>
          <a:fontRef idx="minor"/>
        </p:style>
      </p:sp>
      <p:sp>
        <p:nvSpPr>
          <p:cNvPr id="335" name="CustomShape 4"/>
          <p:cNvSpPr/>
          <p:nvPr/>
        </p:nvSpPr>
        <p:spPr>
          <a:xfrm>
            <a:off x="115200" y="2283120"/>
            <a:ext cx="8080560" cy="238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
        <p:nvSpPr>
          <p:cNvPr id="2" name="Rectangle 1">
            <a:extLst>
              <a:ext uri="{FF2B5EF4-FFF2-40B4-BE49-F238E27FC236}">
                <a16:creationId xmlns:a16="http://schemas.microsoft.com/office/drawing/2014/main" id="{3C0E7D99-2F0C-4941-B112-ECE6E236820B}"/>
              </a:ext>
            </a:extLst>
          </p:cNvPr>
          <p:cNvSpPr/>
          <p:nvPr/>
        </p:nvSpPr>
        <p:spPr>
          <a:xfrm>
            <a:off x="3112434" y="2030389"/>
            <a:ext cx="631397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DejaVu Sans"/>
                <a:cs typeface="+mn-cs"/>
              </a:rPr>
              <a:t>Emerging Issues  </a:t>
            </a:r>
            <a:endParaRPr kumimoji="0" lang="en-US" sz="60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cxnSp>
        <p:nvCxnSpPr>
          <p:cNvPr id="4" name="Straight Connector 3">
            <a:extLst>
              <a:ext uri="{FF2B5EF4-FFF2-40B4-BE49-F238E27FC236}">
                <a16:creationId xmlns:a16="http://schemas.microsoft.com/office/drawing/2014/main" id="{E93BAFAC-1F42-4758-BE3A-E96CE7232E94}"/>
              </a:ext>
            </a:extLst>
          </p:cNvPr>
          <p:cNvCxnSpPr/>
          <p:nvPr/>
        </p:nvCxnSpPr>
        <p:spPr>
          <a:xfrm>
            <a:off x="2396359" y="3657600"/>
            <a:ext cx="74413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6157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1981080" y="304920"/>
            <a:ext cx="8228880" cy="9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COURT</a:t>
            </a:r>
            <a:r>
              <a:rPr kumimoji="0" lang="en-US" sz="2800" b="1" i="1"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 </a:t>
            </a:r>
            <a:r>
              <a:rPr kumimoji="0" lang="en-US" sz="28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OBLIGATION: JUDICIAL NOTIFICATION OF IMMIGRATION CONSEQUENCES </a:t>
            </a:r>
            <a:endParaRPr kumimoji="0" lang="en-US" sz="2800" b="0" i="0" u="none" strike="noStrike" kern="1200" cap="none" spc="-1" normalizeH="0" baseline="0" noProof="0" dirty="0">
              <a:ln>
                <a:noFill/>
              </a:ln>
              <a:solidFill>
                <a:srgbClr val="002060"/>
              </a:solidFill>
              <a:effectLst/>
              <a:uLnTx/>
              <a:uFill>
                <a:solidFill>
                  <a:srgbClr val="FFFFFF"/>
                </a:solidFill>
              </a:uFill>
              <a:latin typeface="Trebuchet MS" panose="020B0603020202020204" pitchFamily="34" charset="0"/>
              <a:ea typeface="+mn-ea"/>
              <a:cs typeface="+mn-cs"/>
            </a:endParaRPr>
          </a:p>
        </p:txBody>
      </p:sp>
      <p:sp>
        <p:nvSpPr>
          <p:cNvPr id="340" name="CustomShape 2"/>
          <p:cNvSpPr/>
          <p:nvPr/>
        </p:nvSpPr>
        <p:spPr>
          <a:xfrm>
            <a:off x="1676340" y="1294920"/>
            <a:ext cx="8838360" cy="473503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a:t>
            </a:r>
            <a:r>
              <a:rPr kumimoji="0" lang="en-US" sz="2400" b="0" i="1"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To protect the rights of a large number of non-citizen defendants pleading guilty to felonies in New York, trial </a:t>
            </a:r>
            <a:r>
              <a:rPr kumimoji="0" lang="en-US" sz="2400" b="1" i="1" u="none" strike="noStrike" kern="1200" cap="none" spc="-1" normalizeH="0" baseline="0" noProof="0" dirty="0">
                <a:ln>
                  <a:noFill/>
                </a:ln>
                <a:solidFill>
                  <a:srgbClr val="FF0000"/>
                </a:solidFill>
                <a:effectLst/>
                <a:uLnTx/>
                <a:uFill>
                  <a:solidFill>
                    <a:srgbClr val="FFFFFF"/>
                  </a:solidFill>
                </a:uFill>
                <a:latin typeface="Trebuchet MS"/>
                <a:ea typeface="+mn-ea"/>
                <a:cs typeface="+mn-cs"/>
              </a:rPr>
              <a:t>courts must now make all defendants aware that</a:t>
            </a:r>
            <a:r>
              <a:rPr kumimoji="0" lang="en-US" sz="2400" b="0" i="1"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if they </a:t>
            </a:r>
            <a:r>
              <a:rPr kumimoji="0" lang="en-US" sz="2400" b="1" i="1" u="none" strike="noStrike" kern="1200" cap="none" spc="-1" normalizeH="0" baseline="0" noProof="0" dirty="0">
                <a:ln>
                  <a:noFill/>
                </a:ln>
                <a:solidFill>
                  <a:srgbClr val="FF0000"/>
                </a:solidFill>
                <a:effectLst/>
                <a:uLnTx/>
                <a:uFill>
                  <a:solidFill>
                    <a:srgbClr val="FFFFFF"/>
                  </a:solidFill>
                </a:uFill>
                <a:latin typeface="Trebuchet MS"/>
                <a:ea typeface="+mn-ea"/>
                <a:cs typeface="+mn-cs"/>
              </a:rPr>
              <a:t>are not United States citizens</a:t>
            </a:r>
            <a:r>
              <a:rPr kumimoji="0" lang="en-US" sz="2400" b="0" i="1"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their felony guilty pleas may expose them to deportation</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343620" marR="0" lvl="0" indent="-342900" algn="l" defTabSz="9144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Ø"/>
              <a:tabLst/>
              <a:defRPr/>
            </a:pPr>
            <a:r>
              <a:rPr kumimoji="0" lang="en-US" sz="2400" b="1" i="0" u="none" strike="noStrike" kern="1200" cap="none" spc="-1" normalizeH="0" baseline="0" noProof="0" dirty="0">
                <a:ln>
                  <a:noFill/>
                </a:ln>
                <a:solidFill>
                  <a:srgbClr val="FF0000"/>
                </a:solidFill>
                <a:effectLst/>
                <a:uLnTx/>
                <a:uFill>
                  <a:solidFill>
                    <a:srgbClr val="FFFFFF"/>
                  </a:solidFill>
                </a:uFill>
                <a:latin typeface="Trebuchet MS"/>
                <a:ea typeface="+mn-ea"/>
                <a:cs typeface="+mn-cs"/>
              </a:rPr>
              <a:t>Short, straightforward statement </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advising of potential consequence and encouraging consultation with defense attorney about deportation</a:t>
            </a: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People v. Peque, 22 NY3d 168, 176 (2013)</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a:t>
            </a:r>
            <a:r>
              <a:rPr kumimoji="0" lang="en-US" sz="2400" b="0" i="1"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People v. Diaz </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(2012) (</a:t>
            </a:r>
            <a:r>
              <a:rPr kumimoji="0" lang="en-US" sz="2400" b="0" i="1"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remanded</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a:t>
            </a:r>
            <a:r>
              <a:rPr kumimoji="0" lang="en-US" sz="2400" b="0" i="1"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People v. Thomas </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(2011)(</a:t>
            </a:r>
            <a:r>
              <a:rPr kumimoji="0" lang="en-US" sz="2400" b="0" i="1"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affirmed</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Nov. 19, 2013. See also, People v. Suazo, 32 NY3d 491, 499-500 (2018). </a:t>
            </a: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Tree>
    <p:extLst>
      <p:ext uri="{BB962C8B-B14F-4D97-AF65-F5344CB8AC3E}">
        <p14:creationId xmlns:p14="http://schemas.microsoft.com/office/powerpoint/2010/main" val="12846978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1" y="120073"/>
            <a:ext cx="1200874" cy="307777"/>
          </a:xfrm>
          <a:prstGeom prst="rect">
            <a:avLst/>
          </a:prstGeom>
          <a:noFill/>
        </p:spPr>
        <p:txBody>
          <a:bodyPr wrap="square" rtlCol="0">
            <a:spAutoFit/>
          </a:bodyPr>
          <a:lstStyle/>
          <a:p>
            <a:endParaRPr lang="en-US" sz="1400" dirty="0"/>
          </a:p>
        </p:txBody>
      </p:sp>
      <p:sp>
        <p:nvSpPr>
          <p:cNvPr id="7" name="Title 1"/>
          <p:cNvSpPr txBox="1">
            <a:spLocks/>
          </p:cNvSpPr>
          <p:nvPr/>
        </p:nvSpPr>
        <p:spPr>
          <a:xfrm>
            <a:off x="115104" y="2283047"/>
            <a:ext cx="8081445"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7000" b="1"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57952EC-B164-4CE1-9CF5-54F96252D3AD}"/>
              </a:ext>
            </a:extLst>
          </p:cNvPr>
          <p:cNvSpPr/>
          <p:nvPr/>
        </p:nvSpPr>
        <p:spPr>
          <a:xfrm>
            <a:off x="1747173" y="1741209"/>
            <a:ext cx="8855309" cy="1938992"/>
          </a:xfrm>
          <a:prstGeom prst="rect">
            <a:avLst/>
          </a:prstGeom>
        </p:spPr>
        <p:txBody>
          <a:bodyPr wrap="none">
            <a:spAutoFit/>
          </a:bodyPr>
          <a:lstStyle/>
          <a:p>
            <a:pPr algn="ctr"/>
            <a:r>
              <a:rPr lang="en-US" sz="6000" b="1" dirty="0">
                <a:cs typeface="Arial" panose="020B0604020202020204" pitchFamily="34" charset="0"/>
              </a:rPr>
              <a:t>Impacted Populations of </a:t>
            </a:r>
          </a:p>
          <a:p>
            <a:pPr algn="ctr"/>
            <a:r>
              <a:rPr lang="en-US" sz="6000" b="1" dirty="0">
                <a:cs typeface="Arial" panose="020B0604020202020204" pitchFamily="34" charset="0"/>
              </a:rPr>
              <a:t>Immigration Consequences</a:t>
            </a:r>
          </a:p>
        </p:txBody>
      </p:sp>
      <p:cxnSp>
        <p:nvCxnSpPr>
          <p:cNvPr id="10" name="Straight Connector 9">
            <a:extLst>
              <a:ext uri="{FF2B5EF4-FFF2-40B4-BE49-F238E27FC236}">
                <a16:creationId xmlns:a16="http://schemas.microsoft.com/office/drawing/2014/main" id="{255966B5-FBC5-4A79-8639-571B5240FC2B}"/>
              </a:ext>
            </a:extLst>
          </p:cNvPr>
          <p:cNvCxnSpPr/>
          <p:nvPr/>
        </p:nvCxnSpPr>
        <p:spPr>
          <a:xfrm>
            <a:off x="1324303" y="4051738"/>
            <a:ext cx="94435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554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1981080" y="304920"/>
            <a:ext cx="8228880" cy="9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Does a judicial notification cure prejudice from a </a:t>
            </a:r>
            <a:r>
              <a:rPr kumimoji="0" lang="en-US" sz="2800" b="1" i="1"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Padilla</a:t>
            </a:r>
            <a:r>
              <a:rPr kumimoji="0" lang="en-US" sz="28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 violation?</a:t>
            </a:r>
            <a:endParaRPr kumimoji="0" lang="en-US" sz="2800" b="0" i="0" u="none" strike="noStrike" kern="1200" cap="none" spc="-1" normalizeH="0" baseline="0" noProof="0" dirty="0">
              <a:ln>
                <a:noFill/>
              </a:ln>
              <a:solidFill>
                <a:srgbClr val="002060"/>
              </a:solidFill>
              <a:effectLst/>
              <a:uLnTx/>
              <a:uFill>
                <a:solidFill>
                  <a:srgbClr val="FFFFFF"/>
                </a:solidFill>
              </a:uFill>
              <a:latin typeface="Trebuchet MS" panose="020B0603020202020204" pitchFamily="34" charset="0"/>
              <a:ea typeface="+mn-ea"/>
              <a:cs typeface="+mn-cs"/>
            </a:endParaRPr>
          </a:p>
        </p:txBody>
      </p:sp>
      <p:sp>
        <p:nvSpPr>
          <p:cNvPr id="340" name="CustomShape 2"/>
          <p:cNvSpPr/>
          <p:nvPr/>
        </p:nvSpPr>
        <p:spPr>
          <a:xfrm>
            <a:off x="1676520" y="1523880"/>
            <a:ext cx="8838360" cy="468773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marR="0" lvl="0" indent="-342900" algn="l" defTabSz="9144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Ø"/>
              <a:tabLst/>
              <a:defRPr/>
            </a:pPr>
            <a:r>
              <a:rPr kumimoji="0" lang="en-US" sz="2000" b="1" i="0" u="none" strike="noStrike" kern="1200" cap="none" spc="-1" normalizeH="0" baseline="0" noProof="0" dirty="0">
                <a:ln>
                  <a:noFill/>
                </a:ln>
                <a:solidFill>
                  <a:srgbClr val="404040"/>
                </a:solidFill>
                <a:effectLst/>
                <a:uLnTx/>
                <a:uFill>
                  <a:solidFill>
                    <a:srgbClr val="FFFFFF"/>
                  </a:solidFill>
                </a:uFill>
                <a:latin typeface="Trebuchet MS" panose="020B0603020202020204" pitchFamily="34" charset="0"/>
                <a:ea typeface="+mn-ea"/>
                <a:cs typeface="+mn-cs"/>
              </a:rPr>
              <a:t>The roles and responsibilities of court and counsel are legally and practically distinct – </a:t>
            </a:r>
            <a:r>
              <a:rPr kumimoji="0" lang="en-US" sz="2000" b="0" i="0" u="none" strike="noStrike" kern="1200" cap="none" spc="-1" normalizeH="0" baseline="0" noProof="0" dirty="0">
                <a:ln>
                  <a:noFill/>
                </a:ln>
                <a:solidFill>
                  <a:prstClr val="black">
                    <a:lumMod val="75000"/>
                    <a:lumOff val="25000"/>
                  </a:prstClr>
                </a:solidFill>
                <a:effectLst/>
                <a:uLnTx/>
                <a:uFill>
                  <a:solidFill>
                    <a:srgbClr val="FFFFFF"/>
                  </a:solidFill>
                </a:uFill>
                <a:latin typeface="Trebuchet MS" panose="020B0603020202020204" pitchFamily="34" charset="0"/>
                <a:ea typeface="+mn-ea"/>
                <a:cs typeface="+mn-cs"/>
              </a:rPr>
              <a:t>Knowing and voluntary pleas do not overcome ineffective assistance by defense counsel. </a:t>
            </a:r>
            <a:r>
              <a:rPr kumimoji="0" lang="en-US" sz="2000" b="0" i="1"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mn-ea"/>
                <a:cs typeface="+mn-cs"/>
              </a:rPr>
              <a:t>Lafler v. Cooper</a:t>
            </a: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mn-ea"/>
                <a:cs typeface="+mn-cs"/>
              </a:rPr>
              <a:t>, 132 S.Ct. 1376, 1390 (2012) (“An inquiry into whether the rejection of a plea is knowing and voluntary, however, is not the correct means by which to address a claim of ineffective assistance of counsel.”)  Only defense counsel is aware of the specific factors in a defendant’s case, including relevant consequences and goals.</a:t>
            </a:r>
          </a:p>
          <a:p>
            <a:pPr marL="343620" marR="0" lvl="0" indent="-342900" algn="l" defTabSz="9144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Ø"/>
              <a:tabLst/>
              <a:defRPr/>
            </a:pPr>
            <a:endParaRPr kumimoji="0" lang="en-US" sz="2000" b="0" i="1"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mn-ea"/>
              <a:cs typeface="+mn-cs"/>
            </a:endParaRPr>
          </a:p>
          <a:p>
            <a:pPr marL="343620" marR="0" lvl="0" indent="-342900" algn="l" defTabSz="9144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Ø"/>
              <a:tabLst/>
              <a:defRPr/>
            </a:pPr>
            <a:r>
              <a:rPr kumimoji="0" lang="en-US" sz="2000" b="0" i="1"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mn-ea"/>
                <a:cs typeface="+mn-cs"/>
              </a:rPr>
              <a:t>See </a:t>
            </a: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mn-ea"/>
                <a:cs typeface="+mn-cs"/>
              </a:rPr>
              <a:t>ABA Pleas of Guilty Standard 14-3.2; </a:t>
            </a:r>
            <a:r>
              <a:rPr kumimoji="0" lang="en-US" sz="2000" b="0" i="1"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mn-ea"/>
                <a:cs typeface="+mn-cs"/>
              </a:rPr>
              <a:t>see also</a:t>
            </a:r>
            <a:r>
              <a:rPr kumimoji="0" lang="en-US" sz="2000" b="0"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mn-ea"/>
                <a:cs typeface="+mn-cs"/>
              </a:rPr>
              <a:t> ABA Pleas of Guilty Standard 14-3.2(f) cmt. at 126 (“[O]nly defense counsel is in a position to ensure that the defendant is aware of the full range of consequences that may apply in his or her case.”)</a:t>
            </a:r>
          </a:p>
          <a:p>
            <a:pPr marL="343080" marR="0" lvl="0" indent="-342360" algn="l" defTabSz="914400" rtl="0" eaLnBrk="1" fontAlgn="auto" latinLnBrk="0" hangingPunct="1">
              <a:lnSpc>
                <a:spcPct val="100000"/>
              </a:lnSpc>
              <a:spcBef>
                <a:spcPts val="0"/>
              </a:spcBef>
              <a:spcAft>
                <a:spcPts val="0"/>
              </a:spcAft>
              <a:buClr>
                <a:srgbClr val="5FCBEF"/>
              </a:buClr>
              <a:buSzPct val="80000"/>
              <a:buFont typeface="Wingdings 3" charset="2"/>
              <a:buChar char=""/>
              <a:tabLst/>
              <a:defRPr/>
            </a:pPr>
            <a:endParaRPr kumimoji="0" lang="en-US" sz="2400" b="0" i="0" u="none" strike="noStrike" kern="1200" cap="none" spc="-1" normalizeH="0" baseline="0" noProof="0" dirty="0">
              <a:ln>
                <a:noFill/>
              </a:ln>
              <a:solidFill>
                <a:prstClr val="black">
                  <a:lumMod val="75000"/>
                  <a:lumOff val="25000"/>
                </a:prstClr>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Tree>
    <p:extLst>
      <p:ext uri="{BB962C8B-B14F-4D97-AF65-F5344CB8AC3E}">
        <p14:creationId xmlns:p14="http://schemas.microsoft.com/office/powerpoint/2010/main" val="396488589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1981080" y="304920"/>
            <a:ext cx="8228880" cy="9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Does a judicial notification cure prejudice from a </a:t>
            </a:r>
            <a:r>
              <a:rPr kumimoji="0" lang="en-US" sz="2800" b="1" i="1"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Padilla</a:t>
            </a:r>
            <a:r>
              <a:rPr kumimoji="0" lang="en-US" sz="28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 violation?</a:t>
            </a:r>
            <a:endParaRPr kumimoji="0" lang="en-US" sz="2800" b="0" i="0" u="none" strike="noStrike" kern="1200" cap="none" spc="-1" normalizeH="0" baseline="0" noProof="0" dirty="0">
              <a:ln>
                <a:noFill/>
              </a:ln>
              <a:solidFill>
                <a:srgbClr val="002060"/>
              </a:solidFill>
              <a:effectLst/>
              <a:uLnTx/>
              <a:uFill>
                <a:solidFill>
                  <a:srgbClr val="FFFFFF"/>
                </a:solidFill>
              </a:uFill>
              <a:latin typeface="Trebuchet MS" panose="020B0603020202020204" pitchFamily="34" charset="0"/>
              <a:ea typeface="+mn-ea"/>
              <a:cs typeface="+mn-cs"/>
            </a:endParaRPr>
          </a:p>
        </p:txBody>
      </p:sp>
      <p:sp>
        <p:nvSpPr>
          <p:cNvPr id="340" name="CustomShape 2"/>
          <p:cNvSpPr/>
          <p:nvPr/>
        </p:nvSpPr>
        <p:spPr>
          <a:xfrm>
            <a:off x="1676520" y="1523880"/>
            <a:ext cx="8838360" cy="46562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marR="0" lvl="0" indent="-342900" algn="l" defTabSz="9144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Ø"/>
              <a:tabLst/>
              <a:defRPr/>
            </a:pPr>
            <a:r>
              <a:rPr kumimoji="0" lang="en-US" sz="2600" b="1" i="0" u="none" strike="noStrike" kern="1200" cap="none" spc="-1" normalizeH="0" baseline="0" noProof="0" dirty="0">
                <a:ln>
                  <a:noFill/>
                </a:ln>
                <a:solidFill>
                  <a:prstClr val="black"/>
                </a:solidFill>
                <a:effectLst/>
                <a:uLnTx/>
                <a:uFill>
                  <a:solidFill>
                    <a:srgbClr val="FFFFFF"/>
                  </a:solidFill>
                </a:uFill>
                <a:latin typeface="Trebuchet MS"/>
                <a:ea typeface="+mn-ea"/>
                <a:cs typeface="+mn-cs"/>
              </a:rPr>
              <a:t>Counsel failed to negotiate – </a:t>
            </a:r>
            <a:r>
              <a:rPr kumimoji="0" lang="en-US" sz="2600" b="0" i="0" u="none" strike="noStrike" kern="1200" cap="none" spc="-1" normalizeH="0" baseline="0" noProof="0" dirty="0">
                <a:ln>
                  <a:noFill/>
                </a:ln>
                <a:solidFill>
                  <a:prstClr val="black"/>
                </a:solidFill>
                <a:effectLst/>
                <a:uLnTx/>
                <a:uFill>
                  <a:solidFill>
                    <a:srgbClr val="FFFFFF"/>
                  </a:solidFill>
                </a:uFill>
                <a:latin typeface="Trebuchet MS"/>
                <a:ea typeface="+mn-ea"/>
                <a:cs typeface="+mn-cs"/>
              </a:rPr>
              <a:t>If the prejudice inquiry turns on whether the court provided a judicial notification, counsel was already ineffective for failing to negotiate effectively.  </a:t>
            </a:r>
            <a:r>
              <a:rPr kumimoji="0" lang="en-US" sz="2600" b="0" i="1" u="none" strike="noStrike" kern="1200" cap="none" spc="-1" normalizeH="0" baseline="0" noProof="0" dirty="0">
                <a:ln>
                  <a:noFill/>
                </a:ln>
                <a:solidFill>
                  <a:prstClr val="black"/>
                </a:solidFill>
                <a:effectLst/>
                <a:uLnTx/>
                <a:uFill>
                  <a:solidFill>
                    <a:srgbClr val="FFFFFF"/>
                  </a:solidFill>
                </a:uFill>
                <a:latin typeface="Trebuchet MS"/>
                <a:ea typeface="+mn-ea"/>
                <a:cs typeface="+mn-cs"/>
              </a:rPr>
              <a:t>Missouri v. Frye</a:t>
            </a:r>
            <a:r>
              <a:rPr kumimoji="0" lang="en-US" sz="2600" b="0" i="0" u="none" strike="noStrike" kern="1200" cap="none" spc="-1" normalizeH="0" baseline="0" noProof="0" dirty="0">
                <a:ln>
                  <a:noFill/>
                </a:ln>
                <a:solidFill>
                  <a:prstClr val="black"/>
                </a:solidFill>
                <a:effectLst/>
                <a:uLnTx/>
                <a:uFill>
                  <a:solidFill>
                    <a:srgbClr val="FFFFFF"/>
                  </a:solidFill>
                </a:uFill>
                <a:latin typeface="Trebuchet MS"/>
                <a:ea typeface="+mn-ea"/>
                <a:cs typeface="+mn-cs"/>
              </a:rPr>
              <a:t>, 566 US 134, 144 (2012) (“Criminal defendants require effective counsel during plea negotiations.  Anything less… might deny a defendant effective representation by counsel at the only stage when legal aid and advice would help him.”) (citations omitted)</a:t>
            </a:r>
            <a:endParaRPr kumimoji="0" lang="en-US" sz="26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Tree>
    <p:extLst>
      <p:ext uri="{BB962C8B-B14F-4D97-AF65-F5344CB8AC3E}">
        <p14:creationId xmlns:p14="http://schemas.microsoft.com/office/powerpoint/2010/main" val="158847201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CustomShape 1"/>
          <p:cNvSpPr/>
          <p:nvPr/>
        </p:nvSpPr>
        <p:spPr>
          <a:xfrm>
            <a:off x="1981080" y="304920"/>
            <a:ext cx="8228880" cy="99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Does a judicial notification cure prejudice from a </a:t>
            </a:r>
            <a:r>
              <a:rPr kumimoji="0" lang="en-US" sz="2800" b="1" i="1"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Padilla</a:t>
            </a:r>
            <a:r>
              <a:rPr kumimoji="0" lang="en-US" sz="28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 violation?</a:t>
            </a:r>
            <a:endParaRPr kumimoji="0" lang="en-US" sz="2800" b="0" i="0" u="none" strike="noStrike" kern="1200" cap="none" spc="-1" normalizeH="0" baseline="0" noProof="0" dirty="0">
              <a:ln>
                <a:noFill/>
              </a:ln>
              <a:solidFill>
                <a:srgbClr val="002060"/>
              </a:solidFill>
              <a:effectLst/>
              <a:uLnTx/>
              <a:uFill>
                <a:solidFill>
                  <a:srgbClr val="FFFFFF"/>
                </a:solidFill>
              </a:uFill>
              <a:latin typeface="Trebuchet MS" panose="020B0603020202020204" pitchFamily="34" charset="0"/>
              <a:ea typeface="+mn-ea"/>
              <a:cs typeface="+mn-cs"/>
            </a:endParaRPr>
          </a:p>
        </p:txBody>
      </p:sp>
      <p:sp>
        <p:nvSpPr>
          <p:cNvPr id="340" name="CustomShape 2"/>
          <p:cNvSpPr/>
          <p:nvPr/>
        </p:nvSpPr>
        <p:spPr>
          <a:xfrm>
            <a:off x="1676520" y="1523880"/>
            <a:ext cx="8838360" cy="465620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marR="0" lvl="0" indent="-342900" algn="l" defTabSz="9144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Ø"/>
              <a:tabLst/>
              <a:defRPr/>
            </a:pPr>
            <a:r>
              <a:rPr kumimoji="0" lang="en-US" sz="2600" b="1" i="0" u="none" strike="noStrike" kern="1200" cap="none" spc="-1" normalizeH="0" baseline="0" noProof="0" dirty="0">
                <a:ln>
                  <a:noFill/>
                </a:ln>
                <a:solidFill>
                  <a:prstClr val="black"/>
                </a:solidFill>
                <a:effectLst/>
                <a:uLnTx/>
                <a:uFill>
                  <a:solidFill>
                    <a:srgbClr val="FFFFFF"/>
                  </a:solidFill>
                </a:uFill>
                <a:latin typeface="Trebuchet MS"/>
                <a:ea typeface="+mn-ea"/>
                <a:cs typeface="+mn-cs"/>
              </a:rPr>
              <a:t>Is the advisal “correct advice”? </a:t>
            </a:r>
            <a:r>
              <a:rPr kumimoji="0" lang="en-US" sz="26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use of the word “may” isn’t accurate when the non-citizen is pleading guilty to an offense that requires mandatory deportation or deportation with no possibility of relief from removal.</a:t>
            </a:r>
          </a:p>
          <a:p>
            <a:pPr marL="343620" marR="0" lvl="0" indent="-342900" algn="l" defTabSz="9144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Ø"/>
              <a:tabLst/>
              <a:defRPr/>
            </a:pPr>
            <a:endParaRPr kumimoji="0" lang="en-US" sz="26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endParaRPr>
          </a:p>
          <a:p>
            <a:pPr marL="343620" marR="0" lvl="0" indent="-342900" algn="l" defTabSz="914400" rtl="0" eaLnBrk="1" fontAlgn="auto" latinLnBrk="0" hangingPunct="1">
              <a:lnSpc>
                <a:spcPct val="100000"/>
              </a:lnSpc>
              <a:spcBef>
                <a:spcPts val="0"/>
              </a:spcBef>
              <a:spcAft>
                <a:spcPts val="0"/>
              </a:spcAft>
              <a:buClr>
                <a:srgbClr val="FFC000"/>
              </a:buClr>
              <a:buSzPct val="80000"/>
              <a:buFont typeface="Wingdings" panose="05000000000000000000" pitchFamily="2" charset="2"/>
              <a:buChar char="Ø"/>
              <a:tabLst/>
              <a:defRPr/>
            </a:pPr>
            <a:r>
              <a:rPr kumimoji="0" lang="en-US" sz="26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Full scope of professional obligations for attorneys includes more than just deportability: inadmissibility, naturalization, relief eligibility, etc.</a:t>
            </a:r>
            <a:endParaRPr kumimoji="0" lang="en-US" sz="26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Tree>
    <p:extLst>
      <p:ext uri="{BB962C8B-B14F-4D97-AF65-F5344CB8AC3E}">
        <p14:creationId xmlns:p14="http://schemas.microsoft.com/office/powerpoint/2010/main" val="10327707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1119240" y="585360"/>
            <a:ext cx="9529560" cy="1499040"/>
          </a:xfrm>
          <a:prstGeom prst="ellipse">
            <a:avLst/>
          </a:prstGeom>
          <a:solidFill>
            <a:schemeClr val="accent1">
              <a:alpha val="50000"/>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5400" b="1" i="0" u="none" strike="noStrike" kern="1200" cap="all" spc="-1" normalizeH="0" baseline="0" noProof="0" dirty="0">
                <a:ln>
                  <a:noFill/>
                </a:ln>
                <a:solidFill>
                  <a:srgbClr val="000000"/>
                </a:solidFill>
                <a:effectLst/>
                <a:uLnTx/>
                <a:uFill>
                  <a:solidFill>
                    <a:srgbClr val="FFFFFF"/>
                  </a:solidFill>
                </a:uFill>
                <a:latin typeface="Trebuchet MS"/>
                <a:ea typeface="DejaVu Sans"/>
                <a:cs typeface="+mn-cs"/>
              </a:rPr>
              <a:t>A judge’s role</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
        <p:nvSpPr>
          <p:cNvPr id="342" name="CustomShape 2"/>
          <p:cNvSpPr/>
          <p:nvPr/>
        </p:nvSpPr>
        <p:spPr>
          <a:xfrm rot="5400000">
            <a:off x="974070" y="3148678"/>
            <a:ext cx="1515960" cy="2522880"/>
          </a:xfrm>
          <a:prstGeom prst="corner">
            <a:avLst>
              <a:gd name="adj1" fmla="val 16120"/>
              <a:gd name="adj2" fmla="val 16110"/>
            </a:avLst>
          </a:prstGeom>
          <a:solidFill>
            <a:schemeClr val="bg1"/>
          </a:solidFill>
          <a:ln>
            <a:solidFill>
              <a:schemeClr val="accent1"/>
            </a:solidFill>
            <a:round/>
          </a:ln>
        </p:spPr>
        <p:style>
          <a:lnRef idx="2">
            <a:scrgbClr r="0" g="0" b="0"/>
          </a:lnRef>
          <a:fillRef idx="0">
            <a:scrgbClr r="0" g="0" b="0"/>
          </a:fillRef>
          <a:effectRef idx="0">
            <a:scrgbClr r="0" g="0" b="0"/>
          </a:effectRef>
          <a:fontRef idx="minor"/>
        </p:style>
      </p:sp>
      <p:sp>
        <p:nvSpPr>
          <p:cNvPr id="343" name="CustomShape 3"/>
          <p:cNvSpPr/>
          <p:nvPr/>
        </p:nvSpPr>
        <p:spPr>
          <a:xfrm>
            <a:off x="720630" y="3909060"/>
            <a:ext cx="2272860" cy="2349360"/>
          </a:xfrm>
          <a:prstGeom prst="rect">
            <a:avLst/>
          </a:prstGeom>
          <a:solidFill>
            <a:schemeClr val="accent1"/>
          </a:solidFill>
          <a:ln>
            <a:solidFill>
              <a:schemeClr val="accent2"/>
            </a:solidFill>
          </a:ln>
        </p:spPr>
        <p:style>
          <a:lnRef idx="0">
            <a:scrgbClr r="0" g="0" b="0"/>
          </a:lnRef>
          <a:fillRef idx="0">
            <a:scrgbClr r="0" g="0" b="0"/>
          </a:fillRef>
          <a:effectRef idx="0">
            <a:scrgbClr r="0" g="0" b="0"/>
          </a:effectRef>
          <a:fontRef idx="minor"/>
        </p:style>
        <p:txBody>
          <a:bodyPr lIns="68760" tIns="68760" rIns="68760" bIns="6876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Make defendant aware that </a:t>
            </a:r>
            <a:r>
              <a:rPr kumimoji="0" lang="en-US" sz="1800" b="1" i="0" u="sng" strike="noStrike" kern="1200" cap="none" spc="-1" normalizeH="0" baseline="0" noProof="0" dirty="0">
                <a:ln>
                  <a:noFill/>
                </a:ln>
                <a:solidFill>
                  <a:prstClr val="black"/>
                </a:solidFill>
                <a:effectLst/>
                <a:uLnTx/>
                <a:uFill>
                  <a:solidFill>
                    <a:srgbClr val="FFFFFF"/>
                  </a:solidFill>
                </a:uFill>
                <a:latin typeface="Trebuchet MS"/>
                <a:ea typeface="DejaVu Sans"/>
                <a:cs typeface="+mn-cs"/>
              </a:rPr>
              <a:t>defense attorney</a:t>
            </a:r>
            <a:r>
              <a:rPr kumimoji="0" lang="en-US" sz="18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 has an obligation to advise on immigration consequences </a:t>
            </a:r>
            <a:r>
              <a:rPr kumimoji="0" lang="en-US" sz="1800" b="0" i="1"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without</a:t>
            </a:r>
            <a:r>
              <a:rPr kumimoji="0" lang="en-US" sz="18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 inquiring into defendant’s status.</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
        <p:nvSpPr>
          <p:cNvPr id="344" name="CustomShape 4"/>
          <p:cNvSpPr/>
          <p:nvPr/>
        </p:nvSpPr>
        <p:spPr>
          <a:xfrm>
            <a:off x="2614320" y="3169707"/>
            <a:ext cx="429120" cy="429120"/>
          </a:xfrm>
          <a:prstGeom prst="triangle">
            <a:avLst>
              <a:gd name="adj" fmla="val 100000"/>
            </a:avLst>
          </a:prstGeom>
          <a:solidFill>
            <a:schemeClr val="accent1">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345" name="CustomShape 5"/>
          <p:cNvSpPr/>
          <p:nvPr/>
        </p:nvSpPr>
        <p:spPr>
          <a:xfrm rot="5400000">
            <a:off x="3802680" y="2880807"/>
            <a:ext cx="1515960" cy="2522880"/>
          </a:xfrm>
          <a:prstGeom prst="corner">
            <a:avLst>
              <a:gd name="adj1" fmla="val 16120"/>
              <a:gd name="adj2" fmla="val 16110"/>
            </a:avLst>
          </a:prstGeom>
          <a:solidFill>
            <a:schemeClr val="bg1"/>
          </a:solidFill>
          <a:ln>
            <a:solidFill>
              <a:schemeClr val="accent1"/>
            </a:solidFill>
            <a:round/>
          </a:ln>
        </p:spPr>
        <p:style>
          <a:lnRef idx="2">
            <a:scrgbClr r="0" g="0" b="0"/>
          </a:lnRef>
          <a:fillRef idx="0">
            <a:scrgbClr r="0" g="0" b="0"/>
          </a:fillRef>
          <a:effectRef idx="0">
            <a:scrgbClr r="0" g="0" b="0"/>
          </a:effectRef>
          <a:fontRef idx="minor"/>
        </p:style>
      </p:sp>
      <p:sp>
        <p:nvSpPr>
          <p:cNvPr id="346" name="CustomShape 6"/>
          <p:cNvSpPr/>
          <p:nvPr/>
        </p:nvSpPr>
        <p:spPr>
          <a:xfrm>
            <a:off x="3547546" y="3598827"/>
            <a:ext cx="2277360" cy="1996200"/>
          </a:xfrm>
          <a:prstGeom prst="rect">
            <a:avLst/>
          </a:prstGeom>
          <a:solidFill>
            <a:schemeClr val="accent1"/>
          </a:solidFill>
          <a:ln>
            <a:solidFill>
              <a:schemeClr val="accent2"/>
            </a:solidFill>
          </a:ln>
        </p:spPr>
        <p:style>
          <a:lnRef idx="0">
            <a:scrgbClr r="0" g="0" b="0"/>
          </a:lnRef>
          <a:fillRef idx="0">
            <a:scrgbClr r="0" g="0" b="0"/>
          </a:fillRef>
          <a:effectRef idx="0">
            <a:scrgbClr r="0" g="0" b="0"/>
          </a:effectRef>
          <a:fontRef idx="minor"/>
        </p:style>
        <p:txBody>
          <a:bodyPr lIns="68760" tIns="68760" rIns="68760" bIns="6876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Provide defense counsel with an opportunity to consult with an immigration expert.</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
        <p:nvSpPr>
          <p:cNvPr id="347" name="CustomShape 7"/>
          <p:cNvSpPr/>
          <p:nvPr/>
        </p:nvSpPr>
        <p:spPr>
          <a:xfrm>
            <a:off x="5392980" y="2699280"/>
            <a:ext cx="429120" cy="429120"/>
          </a:xfrm>
          <a:prstGeom prst="triangle">
            <a:avLst>
              <a:gd name="adj" fmla="val 100000"/>
            </a:avLst>
          </a:prstGeom>
          <a:solidFill>
            <a:schemeClr val="accent1">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348" name="CustomShape 8"/>
          <p:cNvSpPr/>
          <p:nvPr/>
        </p:nvSpPr>
        <p:spPr>
          <a:xfrm rot="5400000">
            <a:off x="6589906" y="2340770"/>
            <a:ext cx="1515960" cy="2522880"/>
          </a:xfrm>
          <a:prstGeom prst="corner">
            <a:avLst>
              <a:gd name="adj1" fmla="val 16120"/>
              <a:gd name="adj2" fmla="val 16110"/>
            </a:avLst>
          </a:prstGeom>
          <a:solidFill>
            <a:schemeClr val="bg1"/>
          </a:solidFill>
          <a:ln>
            <a:solidFill>
              <a:schemeClr val="accent1"/>
            </a:solidFill>
            <a:round/>
          </a:ln>
        </p:spPr>
        <p:style>
          <a:lnRef idx="2">
            <a:scrgbClr r="0" g="0" b="0"/>
          </a:lnRef>
          <a:fillRef idx="0">
            <a:scrgbClr r="0" g="0" b="0"/>
          </a:fillRef>
          <a:effectRef idx="0">
            <a:scrgbClr r="0" g="0" b="0"/>
          </a:effectRef>
          <a:fontRef idx="minor"/>
        </p:style>
      </p:sp>
      <p:sp>
        <p:nvSpPr>
          <p:cNvPr id="349" name="CustomShape 9"/>
          <p:cNvSpPr/>
          <p:nvPr/>
        </p:nvSpPr>
        <p:spPr>
          <a:xfrm>
            <a:off x="6340823" y="3012871"/>
            <a:ext cx="2277360" cy="1996200"/>
          </a:xfrm>
          <a:prstGeom prst="rect">
            <a:avLst/>
          </a:prstGeom>
          <a:solidFill>
            <a:schemeClr val="accent1"/>
          </a:solidFill>
          <a:ln>
            <a:solidFill>
              <a:schemeClr val="accent2"/>
            </a:solidFill>
          </a:ln>
        </p:spPr>
        <p:style>
          <a:lnRef idx="0">
            <a:scrgbClr r="0" g="0" b="0"/>
          </a:lnRef>
          <a:fillRef idx="0">
            <a:scrgbClr r="0" g="0" b="0"/>
          </a:fillRef>
          <a:effectRef idx="0">
            <a:scrgbClr r="0" g="0" b="0"/>
          </a:effectRef>
          <a:fontRef idx="minor"/>
        </p:style>
        <p:txBody>
          <a:bodyPr lIns="68760" tIns="68760" rIns="68760" bIns="6876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Consider mitigating factors and/or requests made to minimize immigration consequences.</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
        <p:nvSpPr>
          <p:cNvPr id="350" name="CustomShape 10"/>
          <p:cNvSpPr/>
          <p:nvPr/>
        </p:nvSpPr>
        <p:spPr>
          <a:xfrm>
            <a:off x="8269244" y="2084400"/>
            <a:ext cx="429120" cy="429120"/>
          </a:xfrm>
          <a:prstGeom prst="triangle">
            <a:avLst>
              <a:gd name="adj" fmla="val 100000"/>
            </a:avLst>
          </a:prstGeom>
          <a:solidFill>
            <a:schemeClr val="accent1">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351" name="CustomShape 11"/>
          <p:cNvSpPr/>
          <p:nvPr/>
        </p:nvSpPr>
        <p:spPr>
          <a:xfrm rot="5400000">
            <a:off x="9380520" y="1684080"/>
            <a:ext cx="1515960" cy="2522880"/>
          </a:xfrm>
          <a:prstGeom prst="corner">
            <a:avLst>
              <a:gd name="adj1" fmla="val 16120"/>
              <a:gd name="adj2" fmla="val 16110"/>
            </a:avLst>
          </a:prstGeom>
          <a:solidFill>
            <a:schemeClr val="bg1"/>
          </a:solidFill>
          <a:ln>
            <a:solidFill>
              <a:schemeClr val="accent1"/>
            </a:solidFill>
            <a:round/>
          </a:ln>
        </p:spPr>
        <p:style>
          <a:lnRef idx="2">
            <a:scrgbClr r="0" g="0" b="0"/>
          </a:lnRef>
          <a:fillRef idx="0">
            <a:scrgbClr r="0" g="0" b="0"/>
          </a:fillRef>
          <a:effectRef idx="0">
            <a:scrgbClr r="0" g="0" b="0"/>
          </a:effectRef>
          <a:fontRef idx="minor"/>
        </p:style>
      </p:sp>
      <p:sp>
        <p:nvSpPr>
          <p:cNvPr id="352" name="CustomShape 12"/>
          <p:cNvSpPr/>
          <p:nvPr/>
        </p:nvSpPr>
        <p:spPr>
          <a:xfrm>
            <a:off x="9127080" y="2438279"/>
            <a:ext cx="2277360" cy="2345593"/>
          </a:xfrm>
          <a:prstGeom prst="rect">
            <a:avLst/>
          </a:prstGeom>
          <a:solidFill>
            <a:schemeClr val="accent1"/>
          </a:solidFill>
          <a:ln>
            <a:solidFill>
              <a:schemeClr val="accent2"/>
            </a:solidFill>
          </a:ln>
        </p:spPr>
        <p:style>
          <a:lnRef idx="0">
            <a:scrgbClr r="0" g="0" b="0"/>
          </a:lnRef>
          <a:fillRef idx="0">
            <a:scrgbClr r="0" g="0" b="0"/>
          </a:fillRef>
          <a:effectRef idx="0">
            <a:scrgbClr r="0" g="0" b="0"/>
          </a:effectRef>
          <a:fontRef idx="minor"/>
        </p:style>
        <p:txBody>
          <a:bodyPr lIns="68760" tIns="68760" rIns="68760" bIns="6876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Provide </a:t>
            </a:r>
            <a:r>
              <a:rPr kumimoji="0" lang="en-US" sz="1800" b="1"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all defendants </a:t>
            </a:r>
            <a:r>
              <a:rPr kumimoji="0" lang="en-US" sz="18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with a </a:t>
            </a:r>
            <a:r>
              <a:rPr kumimoji="0" lang="en-US" sz="1800" b="1"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brief, concise statement advising </a:t>
            </a:r>
            <a:r>
              <a:rPr kumimoji="0" lang="en-US" sz="18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that a</a:t>
            </a:r>
            <a:r>
              <a:rPr kumimoji="0" lang="en-US" sz="1800" b="1"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 </a:t>
            </a:r>
            <a:r>
              <a:rPr kumimoji="0" lang="en-US" sz="18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guilty plea may expose them to deportation or other immigration consequences.</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
        <p:nvSpPr>
          <p:cNvPr id="353" name="CustomShape 13"/>
          <p:cNvSpPr/>
          <p:nvPr/>
        </p:nvSpPr>
        <p:spPr>
          <a:xfrm>
            <a:off x="8710920" y="4512600"/>
            <a:ext cx="3139560" cy="2558160"/>
          </a:xfrm>
          <a:prstGeom prst="rect">
            <a:avLst/>
          </a:prstGeom>
          <a:noFill/>
          <a:ln>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32555126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CustomShape 1"/>
          <p:cNvSpPr/>
          <p:nvPr/>
        </p:nvSpPr>
        <p:spPr>
          <a:xfrm>
            <a:off x="1119240" y="585360"/>
            <a:ext cx="9529560" cy="1499040"/>
          </a:xfrm>
          <a:prstGeom prst="ellipse">
            <a:avLst/>
          </a:prstGeom>
          <a:solidFill>
            <a:schemeClr val="accent1">
              <a:alpha val="50000"/>
              <a:hueOff val="0"/>
              <a:satOff val="0"/>
              <a:lumOff val="0"/>
              <a:alphaOff val="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0" tIns="0" rIns="0" bIns="0" anchor="ct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3900" b="1" i="0" u="none" strike="noStrike" kern="1200" cap="all" spc="-1" normalizeH="0" baseline="0" noProof="0" dirty="0">
                <a:ln>
                  <a:noFill/>
                </a:ln>
                <a:solidFill>
                  <a:srgbClr val="000000"/>
                </a:solidFill>
                <a:effectLst/>
                <a:uLnTx/>
                <a:uFill>
                  <a:solidFill>
                    <a:srgbClr val="FFFFFF"/>
                  </a:solidFill>
                </a:uFill>
                <a:latin typeface="Trebuchet MS"/>
                <a:ea typeface="DejaVu Sans"/>
                <a:cs typeface="+mn-cs"/>
              </a:rPr>
              <a:t>Duties of Defense Counsel</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
        <p:nvSpPr>
          <p:cNvPr id="365" name="CustomShape 2"/>
          <p:cNvSpPr/>
          <p:nvPr/>
        </p:nvSpPr>
        <p:spPr>
          <a:xfrm rot="5400000">
            <a:off x="997740" y="3467489"/>
            <a:ext cx="1515960" cy="2522880"/>
          </a:xfrm>
          <a:prstGeom prst="corner">
            <a:avLst>
              <a:gd name="adj1" fmla="val 16120"/>
              <a:gd name="adj2" fmla="val 16110"/>
            </a:avLst>
          </a:prstGeom>
          <a:solidFill>
            <a:schemeClr val="bg1"/>
          </a:solidFill>
          <a:ln>
            <a:solidFill>
              <a:schemeClr val="accent1"/>
            </a:solidFill>
            <a:round/>
          </a:ln>
        </p:spPr>
        <p:style>
          <a:lnRef idx="2">
            <a:scrgbClr r="0" g="0" b="0"/>
          </a:lnRef>
          <a:fillRef idx="0">
            <a:scrgbClr r="0" g="0" b="0"/>
          </a:fillRef>
          <a:effectRef idx="0">
            <a:scrgbClr r="0" g="0" b="0"/>
          </a:effectRef>
          <a:fontRef idx="minor"/>
        </p:style>
      </p:sp>
      <p:sp>
        <p:nvSpPr>
          <p:cNvPr id="366" name="CustomShape 3"/>
          <p:cNvSpPr/>
          <p:nvPr/>
        </p:nvSpPr>
        <p:spPr>
          <a:xfrm>
            <a:off x="755820" y="4173070"/>
            <a:ext cx="2277360" cy="1996200"/>
          </a:xfrm>
          <a:prstGeom prst="rect">
            <a:avLst/>
          </a:prstGeom>
          <a:solidFill>
            <a:schemeClr val="accent1"/>
          </a:solidFill>
          <a:ln>
            <a:solidFill>
              <a:schemeClr val="accent2"/>
            </a:solidFill>
          </a:ln>
        </p:spPr>
        <p:style>
          <a:lnRef idx="0">
            <a:scrgbClr r="0" g="0" b="0"/>
          </a:lnRef>
          <a:fillRef idx="0">
            <a:scrgbClr r="0" g="0" b="0"/>
          </a:fillRef>
          <a:effectRef idx="0">
            <a:scrgbClr r="0" g="0" b="0"/>
          </a:effectRef>
          <a:fontRef idx="minor"/>
        </p:style>
        <p:txBody>
          <a:bodyPr lIns="79920" tIns="79920" rIns="79920" bIns="7992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1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Determine client’s immigration status, background and goals</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
        <p:nvSpPr>
          <p:cNvPr id="367" name="CustomShape 4"/>
          <p:cNvSpPr/>
          <p:nvPr/>
        </p:nvSpPr>
        <p:spPr>
          <a:xfrm>
            <a:off x="2604060" y="3307680"/>
            <a:ext cx="429120" cy="429120"/>
          </a:xfrm>
          <a:prstGeom prst="triangle">
            <a:avLst>
              <a:gd name="adj" fmla="val 100000"/>
            </a:avLst>
          </a:prstGeom>
          <a:solidFill>
            <a:schemeClr val="accent1">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368" name="CustomShape 5"/>
          <p:cNvSpPr/>
          <p:nvPr/>
        </p:nvSpPr>
        <p:spPr>
          <a:xfrm rot="5400000">
            <a:off x="3802680" y="3064320"/>
            <a:ext cx="1515960" cy="2522880"/>
          </a:xfrm>
          <a:prstGeom prst="corner">
            <a:avLst>
              <a:gd name="adj1" fmla="val 16120"/>
              <a:gd name="adj2" fmla="val 16110"/>
            </a:avLst>
          </a:prstGeom>
          <a:solidFill>
            <a:schemeClr val="bg1"/>
          </a:solidFill>
          <a:ln>
            <a:solidFill>
              <a:schemeClr val="accent1"/>
            </a:solidFill>
            <a:round/>
          </a:ln>
        </p:spPr>
        <p:style>
          <a:lnRef idx="2">
            <a:scrgbClr r="0" g="0" b="0"/>
          </a:lnRef>
          <a:fillRef idx="0">
            <a:scrgbClr r="0" g="0" b="0"/>
          </a:fillRef>
          <a:effectRef idx="0">
            <a:scrgbClr r="0" g="0" b="0"/>
          </a:effectRef>
          <a:fontRef idx="minor"/>
        </p:style>
      </p:sp>
      <p:sp>
        <p:nvSpPr>
          <p:cNvPr id="369" name="CustomShape 6"/>
          <p:cNvSpPr/>
          <p:nvPr/>
        </p:nvSpPr>
        <p:spPr>
          <a:xfrm>
            <a:off x="3549240" y="3818520"/>
            <a:ext cx="2277360" cy="1996200"/>
          </a:xfrm>
          <a:prstGeom prst="rect">
            <a:avLst/>
          </a:prstGeom>
          <a:solidFill>
            <a:schemeClr val="accent1"/>
          </a:solidFill>
          <a:ln>
            <a:solidFill>
              <a:schemeClr val="accent2"/>
            </a:solidFill>
          </a:ln>
        </p:spPr>
        <p:style>
          <a:lnRef idx="0">
            <a:scrgbClr r="0" g="0" b="0"/>
          </a:lnRef>
          <a:fillRef idx="0">
            <a:scrgbClr r="0" g="0" b="0"/>
          </a:fillRef>
          <a:effectRef idx="0">
            <a:scrgbClr r="0" g="0" b="0"/>
          </a:effectRef>
          <a:fontRef idx="minor"/>
        </p:style>
        <p:txBody>
          <a:bodyPr lIns="79920" tIns="79920" rIns="79920" bIns="7992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1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Analyze immigration consequences with immigration</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1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attorney</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
        <p:nvSpPr>
          <p:cNvPr id="370" name="CustomShape 7"/>
          <p:cNvSpPr/>
          <p:nvPr/>
        </p:nvSpPr>
        <p:spPr>
          <a:xfrm>
            <a:off x="5392980" y="2798730"/>
            <a:ext cx="429120" cy="429120"/>
          </a:xfrm>
          <a:prstGeom prst="triangle">
            <a:avLst>
              <a:gd name="adj" fmla="val 100000"/>
            </a:avLst>
          </a:prstGeom>
          <a:solidFill>
            <a:schemeClr val="accent1">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371" name="CustomShape 8"/>
          <p:cNvSpPr/>
          <p:nvPr/>
        </p:nvSpPr>
        <p:spPr>
          <a:xfrm rot="5400000">
            <a:off x="6591600" y="2374200"/>
            <a:ext cx="1515960" cy="2522880"/>
          </a:xfrm>
          <a:prstGeom prst="corner">
            <a:avLst>
              <a:gd name="adj1" fmla="val 16120"/>
              <a:gd name="adj2" fmla="val 16110"/>
            </a:avLst>
          </a:prstGeom>
          <a:solidFill>
            <a:schemeClr val="bg1"/>
          </a:solidFill>
          <a:ln>
            <a:solidFill>
              <a:schemeClr val="accent1"/>
            </a:solidFill>
            <a:round/>
          </a:ln>
        </p:spPr>
        <p:style>
          <a:lnRef idx="2">
            <a:scrgbClr r="0" g="0" b="0"/>
          </a:lnRef>
          <a:fillRef idx="0">
            <a:scrgbClr r="0" g="0" b="0"/>
          </a:fillRef>
          <a:effectRef idx="0">
            <a:scrgbClr r="0" g="0" b="0"/>
          </a:effectRef>
          <a:fontRef idx="minor"/>
        </p:style>
      </p:sp>
      <p:sp>
        <p:nvSpPr>
          <p:cNvPr id="372" name="CustomShape 9"/>
          <p:cNvSpPr/>
          <p:nvPr/>
        </p:nvSpPr>
        <p:spPr>
          <a:xfrm>
            <a:off x="6338160" y="3128400"/>
            <a:ext cx="2277360" cy="1996200"/>
          </a:xfrm>
          <a:prstGeom prst="rect">
            <a:avLst/>
          </a:prstGeom>
          <a:solidFill>
            <a:schemeClr val="accent1"/>
          </a:solidFill>
          <a:ln>
            <a:solidFill>
              <a:schemeClr val="accent2"/>
            </a:solidFill>
          </a:ln>
        </p:spPr>
        <p:style>
          <a:lnRef idx="0">
            <a:scrgbClr r="0" g="0" b="0"/>
          </a:lnRef>
          <a:fillRef idx="0">
            <a:scrgbClr r="0" g="0" b="0"/>
          </a:fillRef>
          <a:effectRef idx="0">
            <a:scrgbClr r="0" g="0" b="0"/>
          </a:effectRef>
          <a:fontRef idx="minor"/>
        </p:style>
        <p:txBody>
          <a:bodyPr lIns="79920" tIns="79920" rIns="79920" bIns="7992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100" b="0" i="0" u="none" strike="noStrike" kern="1200" cap="none" spc="-1" normalizeH="0" baseline="0" noProof="0" dirty="0">
                <a:ln>
                  <a:noFill/>
                </a:ln>
                <a:solidFill>
                  <a:srgbClr val="000000"/>
                </a:solidFill>
                <a:effectLst/>
                <a:uLnTx/>
                <a:uFill>
                  <a:solidFill>
                    <a:srgbClr val="FFFFFF"/>
                  </a:solidFill>
                </a:uFill>
                <a:latin typeface="Trebuchet MS"/>
                <a:ea typeface="+mn-ea"/>
                <a:cs typeface="+mn-cs"/>
              </a:rPr>
              <a:t>Negotiate effectively with district attorney </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
        <p:nvSpPr>
          <p:cNvPr id="373" name="CustomShape 10"/>
          <p:cNvSpPr/>
          <p:nvPr/>
        </p:nvSpPr>
        <p:spPr>
          <a:xfrm>
            <a:off x="8186400" y="2188440"/>
            <a:ext cx="429120" cy="429120"/>
          </a:xfrm>
          <a:prstGeom prst="triangle">
            <a:avLst>
              <a:gd name="adj" fmla="val 100000"/>
            </a:avLst>
          </a:prstGeom>
          <a:solidFill>
            <a:schemeClr val="accent1">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sp>
      <p:sp>
        <p:nvSpPr>
          <p:cNvPr id="374" name="CustomShape 11"/>
          <p:cNvSpPr/>
          <p:nvPr/>
        </p:nvSpPr>
        <p:spPr>
          <a:xfrm rot="5400000">
            <a:off x="9380520" y="1684080"/>
            <a:ext cx="1515960" cy="2522880"/>
          </a:xfrm>
          <a:prstGeom prst="corner">
            <a:avLst>
              <a:gd name="adj1" fmla="val 16120"/>
              <a:gd name="adj2" fmla="val 16110"/>
            </a:avLst>
          </a:prstGeom>
          <a:solidFill>
            <a:schemeClr val="bg1"/>
          </a:solidFill>
          <a:ln>
            <a:solidFill>
              <a:schemeClr val="accent1"/>
            </a:solidFill>
            <a:round/>
          </a:ln>
        </p:spPr>
        <p:style>
          <a:lnRef idx="2">
            <a:scrgbClr r="0" g="0" b="0"/>
          </a:lnRef>
          <a:fillRef idx="0">
            <a:scrgbClr r="0" g="0" b="0"/>
          </a:fillRef>
          <a:effectRef idx="0">
            <a:scrgbClr r="0" g="0" b="0"/>
          </a:effectRef>
          <a:fontRef idx="minor"/>
        </p:style>
      </p:sp>
      <p:sp>
        <p:nvSpPr>
          <p:cNvPr id="375" name="CustomShape 12"/>
          <p:cNvSpPr/>
          <p:nvPr/>
        </p:nvSpPr>
        <p:spPr>
          <a:xfrm>
            <a:off x="9127080" y="2438280"/>
            <a:ext cx="2277360" cy="1996200"/>
          </a:xfrm>
          <a:prstGeom prst="rect">
            <a:avLst/>
          </a:prstGeom>
          <a:solidFill>
            <a:schemeClr val="accent1"/>
          </a:solidFill>
          <a:ln>
            <a:solidFill>
              <a:schemeClr val="accent2"/>
            </a:solidFill>
          </a:ln>
        </p:spPr>
        <p:style>
          <a:lnRef idx="0">
            <a:scrgbClr r="0" g="0" b="0"/>
          </a:lnRef>
          <a:fillRef idx="0">
            <a:scrgbClr r="0" g="0" b="0"/>
          </a:fillRef>
          <a:effectRef idx="0">
            <a:scrgbClr r="0" g="0" b="0"/>
          </a:effectRef>
          <a:fontRef idx="minor"/>
        </p:style>
        <p:txBody>
          <a:bodyPr lIns="79920" tIns="79920" rIns="79920" bIns="7992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100" b="0" i="0" u="none" strike="noStrike" kern="1200" cap="none" spc="-1" normalizeH="0" baseline="0" noProof="0" dirty="0">
                <a:ln>
                  <a:noFill/>
                </a:ln>
                <a:solidFill>
                  <a:srgbClr val="000000"/>
                </a:solidFill>
                <a:effectLst/>
                <a:uLnTx/>
                <a:uFill>
                  <a:solidFill>
                    <a:srgbClr val="FFFFFF"/>
                  </a:solidFill>
                </a:uFill>
                <a:latin typeface="Trebuchet MS"/>
                <a:ea typeface="DejaVu Sans"/>
                <a:cs typeface="+mn-cs"/>
              </a:rPr>
              <a:t>Provide accurate and complete advice</a:t>
            </a:r>
            <a:endParaRPr kumimoji="0" lang="en-US" sz="18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Tree>
    <p:extLst>
      <p:ext uri="{BB962C8B-B14F-4D97-AF65-F5344CB8AC3E}">
        <p14:creationId xmlns:p14="http://schemas.microsoft.com/office/powerpoint/2010/main" val="234433738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4001" y="120073"/>
            <a:ext cx="1200874" cy="307777"/>
          </a:xfrm>
          <a:prstGeom prst="rect">
            <a:avLst/>
          </a:prstGeom>
          <a:noFill/>
        </p:spPr>
        <p:txBody>
          <a:bodyPr wrap="square" rtlCol="0">
            <a:spAutoFit/>
          </a:bodyPr>
          <a:lstStyle/>
          <a:p>
            <a:endParaRPr lang="en-US" sz="1400" dirty="0"/>
          </a:p>
        </p:txBody>
      </p:sp>
      <p:sp>
        <p:nvSpPr>
          <p:cNvPr id="7" name="Title 1"/>
          <p:cNvSpPr txBox="1">
            <a:spLocks/>
          </p:cNvSpPr>
          <p:nvPr/>
        </p:nvSpPr>
        <p:spPr>
          <a:xfrm>
            <a:off x="1943904" y="1479005"/>
            <a:ext cx="8081445" cy="23876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7000" b="1" dirty="0">
                <a:latin typeface="+mn-lt"/>
                <a:cs typeface="Arial" panose="020B0604020202020204" pitchFamily="34" charset="0"/>
              </a:rPr>
              <a:t>IMMIGRATION CONSEQUENCES </a:t>
            </a:r>
          </a:p>
          <a:p>
            <a:pPr algn="ctr"/>
            <a:r>
              <a:rPr lang="en-US" sz="7000" b="1" dirty="0">
                <a:latin typeface="+mn-lt"/>
                <a:cs typeface="Arial" panose="020B0604020202020204" pitchFamily="34" charset="0"/>
              </a:rPr>
              <a:t>IN CRIMINAL PROCEEDINGS  </a:t>
            </a:r>
          </a:p>
        </p:txBody>
      </p:sp>
      <p:cxnSp>
        <p:nvCxnSpPr>
          <p:cNvPr id="3" name="Straight Connector 2">
            <a:extLst>
              <a:ext uri="{FF2B5EF4-FFF2-40B4-BE49-F238E27FC236}">
                <a16:creationId xmlns:a16="http://schemas.microsoft.com/office/drawing/2014/main" id="{13DB1322-1531-4F3D-A077-4442FA993A10}"/>
              </a:ext>
            </a:extLst>
          </p:cNvPr>
          <p:cNvCxnSpPr/>
          <p:nvPr/>
        </p:nvCxnSpPr>
        <p:spPr>
          <a:xfrm>
            <a:off x="1454875" y="4193628"/>
            <a:ext cx="93602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304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CustomShape 1"/>
          <p:cNvSpPr/>
          <p:nvPr/>
        </p:nvSpPr>
        <p:spPr>
          <a:xfrm>
            <a:off x="312234" y="513360"/>
            <a:ext cx="10852446" cy="115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DEFENSE PROTOCOL:</a:t>
            </a:r>
            <a:endParaRPr kumimoji="0" lang="en-US" sz="1800" b="0" i="0" u="none" strike="noStrike" kern="1200" cap="none" spc="-1" normalizeH="0" baseline="0" noProof="0" dirty="0">
              <a:ln>
                <a:noFill/>
              </a:ln>
              <a:solidFill>
                <a:srgbClr val="002060"/>
              </a:solidFill>
              <a:effectLst/>
              <a:uLnTx/>
              <a:uFill>
                <a:solidFill>
                  <a:srgbClr val="FFFFFF"/>
                </a:solidFill>
              </a:uFill>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WHAT </a:t>
            </a:r>
            <a:r>
              <a:rPr kumimoji="0" lang="en-US" sz="4000" b="1" i="0" u="sng" strike="noStrike" kern="1200" cap="none" spc="-1" normalizeH="0" baseline="0" noProof="0" dirty="0">
                <a:ln>
                  <a:noFill/>
                </a:ln>
                <a:solidFill>
                  <a:srgbClr val="002060"/>
                </a:solidFill>
                <a:effectLst/>
                <a:uLnTx/>
                <a:uFill>
                  <a:solidFill>
                    <a:srgbClr val="FFFFFF"/>
                  </a:solidFill>
                </a:uFill>
                <a:latin typeface="Trebuchet MS"/>
                <a:ea typeface="+mn-ea"/>
                <a:cs typeface="+mn-cs"/>
              </a:rPr>
              <a:t>DEFENSE ATTORNEYS</a:t>
            </a:r>
            <a:r>
              <a:rPr kumimoji="0" lang="en-US" sz="4000" b="1" i="0" u="none" strike="noStrike" kern="1200" cap="none" spc="-1" normalizeH="0" baseline="0" noProof="0" dirty="0">
                <a:ln>
                  <a:noFill/>
                </a:ln>
                <a:solidFill>
                  <a:srgbClr val="002060"/>
                </a:solidFill>
                <a:effectLst/>
                <a:uLnTx/>
                <a:uFill>
                  <a:solidFill>
                    <a:srgbClr val="FFFFFF"/>
                  </a:solidFill>
                </a:uFill>
                <a:latin typeface="Trebuchet MS"/>
                <a:ea typeface="+mn-ea"/>
                <a:cs typeface="+mn-cs"/>
              </a:rPr>
              <a:t> NEED TO KNOW!</a:t>
            </a:r>
            <a:endParaRPr kumimoji="0" lang="en-US" sz="1800" b="0" i="0" u="none" strike="noStrike" kern="1200" cap="none" spc="-1" normalizeH="0" baseline="0" noProof="0" dirty="0">
              <a:ln>
                <a:noFill/>
              </a:ln>
              <a:solidFill>
                <a:srgbClr val="002060"/>
              </a:solidFill>
              <a:effectLst/>
              <a:uLnTx/>
              <a:uFill>
                <a:solidFill>
                  <a:srgbClr val="FFFFFF"/>
                </a:solidFill>
              </a:uFill>
              <a:latin typeface="Trebuchet MS" panose="020B0603020202020204" pitchFamily="34" charset="0"/>
              <a:ea typeface="+mn-ea"/>
              <a:cs typeface="+mn-cs"/>
            </a:endParaRPr>
          </a:p>
        </p:txBody>
      </p:sp>
      <p:sp>
        <p:nvSpPr>
          <p:cNvPr id="363" name="CustomShape 2"/>
          <p:cNvSpPr/>
          <p:nvPr/>
        </p:nvSpPr>
        <p:spPr>
          <a:xfrm>
            <a:off x="1659960" y="2122920"/>
            <a:ext cx="8686080" cy="4444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743670" marR="0" lvl="1" indent="-285750" algn="l" defTabSz="914400" rtl="0" eaLnBrk="1" fontAlgn="auto" latinLnBrk="0" hangingPunct="1">
              <a:lnSpc>
                <a:spcPct val="100000"/>
              </a:lnSpc>
              <a:spcBef>
                <a:spcPts val="0"/>
              </a:spcBef>
              <a:spcAft>
                <a:spcPts val="0"/>
              </a:spcAft>
              <a:buClr>
                <a:srgbClr val="FFC000"/>
              </a:buClr>
              <a:buSzPct val="130000"/>
              <a:buFont typeface="Wingdings" panose="05000000000000000000" pitchFamily="2" charset="2"/>
              <a:buChar char="Ø"/>
              <a:tabLst/>
              <a:defRPr/>
            </a:pPr>
            <a:r>
              <a:rPr kumimoji="0" lang="en-US" sz="2400" b="1"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CITIZENSHIP </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or</a:t>
            </a:r>
            <a:r>
              <a:rPr kumimoji="0" lang="en-US" sz="2400" b="1"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NATIONALITY</a:t>
            </a: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743670" marR="0" lvl="1" indent="-285750" algn="l" defTabSz="914400" rtl="0" eaLnBrk="1" fontAlgn="auto" latinLnBrk="0" hangingPunct="1">
              <a:lnSpc>
                <a:spcPct val="100000"/>
              </a:lnSpc>
              <a:spcBef>
                <a:spcPts val="0"/>
              </a:spcBef>
              <a:spcAft>
                <a:spcPts val="0"/>
              </a:spcAft>
              <a:buClr>
                <a:srgbClr val="FFC000"/>
              </a:buClr>
              <a:buSzPct val="130000"/>
              <a:buFont typeface="Wingdings" panose="05000000000000000000" pitchFamily="2" charset="2"/>
              <a:buChar char="Ø"/>
              <a:tabLst/>
              <a:defRPr/>
            </a:pPr>
            <a:endParaRPr kumimoji="0" lang="en-US" sz="2400" b="1"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743670" marR="0" lvl="1" indent="-285750" algn="l" defTabSz="914400" rtl="0" eaLnBrk="1" fontAlgn="auto" latinLnBrk="0" hangingPunct="1">
              <a:lnSpc>
                <a:spcPct val="100000"/>
              </a:lnSpc>
              <a:spcBef>
                <a:spcPts val="0"/>
              </a:spcBef>
              <a:spcAft>
                <a:spcPts val="0"/>
              </a:spcAft>
              <a:buClr>
                <a:srgbClr val="FFC000"/>
              </a:buClr>
              <a:buSzPct val="130000"/>
              <a:buFont typeface="Wingdings" panose="05000000000000000000" pitchFamily="2" charset="2"/>
              <a:buChar char="Ø"/>
              <a:tabLst/>
              <a:defRPr/>
            </a:pPr>
            <a:r>
              <a:rPr kumimoji="0" lang="en-US" sz="2400" b="1"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IMMIGRATION STATUS </a:t>
            </a: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743670" marR="0" lvl="1" indent="-285750" algn="l" defTabSz="914400" rtl="0" eaLnBrk="1" fontAlgn="auto" latinLnBrk="0" hangingPunct="1">
              <a:lnSpc>
                <a:spcPct val="100000"/>
              </a:lnSpc>
              <a:spcBef>
                <a:spcPts val="0"/>
              </a:spcBef>
              <a:spcAft>
                <a:spcPts val="0"/>
              </a:spcAft>
              <a:buClr>
                <a:srgbClr val="FFC000"/>
              </a:buClr>
              <a:buSzPct val="130000"/>
              <a:buFont typeface="Wingdings" panose="05000000000000000000" pitchFamily="2" charset="2"/>
              <a:buChar char="Ø"/>
              <a:tabLst/>
              <a:defRPr/>
            </a:pPr>
            <a:endParaRPr kumimoji="0" lang="en-US" sz="2400" b="1"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743670" marR="0" lvl="1" indent="-285750" algn="l" defTabSz="914400" rtl="0" eaLnBrk="1" fontAlgn="auto" latinLnBrk="0" hangingPunct="1">
              <a:lnSpc>
                <a:spcPct val="100000"/>
              </a:lnSpc>
              <a:spcBef>
                <a:spcPts val="0"/>
              </a:spcBef>
              <a:spcAft>
                <a:spcPts val="0"/>
              </a:spcAft>
              <a:buClr>
                <a:srgbClr val="FFC000"/>
              </a:buClr>
              <a:buSzPct val="130000"/>
              <a:buFont typeface="Wingdings" panose="05000000000000000000" pitchFamily="2" charset="2"/>
              <a:buChar char="Ø"/>
              <a:tabLst/>
              <a:defRPr/>
            </a:pPr>
            <a:r>
              <a:rPr kumimoji="0" lang="en-US" sz="2400" b="1"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MANNER OF ENTRY </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and </a:t>
            </a:r>
            <a:r>
              <a:rPr kumimoji="0" lang="en-US" sz="2400" b="1"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LENGTH OF TIME </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in the U.S. (i.e., first and last trip into the U.S.)</a:t>
            </a: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743670" marR="0" lvl="1" indent="-285750" algn="l" defTabSz="914400" rtl="0" eaLnBrk="1" fontAlgn="auto" latinLnBrk="0" hangingPunct="1">
              <a:lnSpc>
                <a:spcPct val="100000"/>
              </a:lnSpc>
              <a:spcBef>
                <a:spcPts val="0"/>
              </a:spcBef>
              <a:spcAft>
                <a:spcPts val="0"/>
              </a:spcAft>
              <a:buClr>
                <a:srgbClr val="FFC000"/>
              </a:buClr>
              <a:buSzPct val="130000"/>
              <a:buFont typeface="Wingdings" panose="05000000000000000000" pitchFamily="2" charset="2"/>
              <a:buChar char="Ø"/>
              <a:tabLst/>
              <a:defRPr/>
            </a:pP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743670" marR="0" lvl="1" indent="-285750" algn="l" defTabSz="914400" rtl="0" eaLnBrk="1" fontAlgn="auto" latinLnBrk="0" hangingPunct="1">
              <a:lnSpc>
                <a:spcPct val="100000"/>
              </a:lnSpc>
              <a:spcBef>
                <a:spcPts val="0"/>
              </a:spcBef>
              <a:spcAft>
                <a:spcPts val="0"/>
              </a:spcAft>
              <a:buClr>
                <a:srgbClr val="FFC000"/>
              </a:buClr>
              <a:buSzPct val="130000"/>
              <a:buFont typeface="Wingdings" panose="05000000000000000000" pitchFamily="2" charset="2"/>
              <a:buChar char="Ø"/>
              <a:tabLst/>
              <a:defRPr/>
            </a:pP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Any</a:t>
            </a:r>
            <a:r>
              <a:rPr kumimoji="0" lang="en-US" sz="2400" b="1"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PRIOR CRIMINAL HISTORY </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and </a:t>
            </a:r>
            <a:r>
              <a:rPr kumimoji="0" lang="en-US" sz="2400" b="1"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IMMIGRATION HISTORY </a:t>
            </a: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743670" marR="0" lvl="1" indent="-285750" algn="l" defTabSz="914400" rtl="0" eaLnBrk="1" fontAlgn="auto" latinLnBrk="0" hangingPunct="1">
              <a:lnSpc>
                <a:spcPct val="100000"/>
              </a:lnSpc>
              <a:spcBef>
                <a:spcPts val="0"/>
              </a:spcBef>
              <a:spcAft>
                <a:spcPts val="0"/>
              </a:spcAft>
              <a:buClr>
                <a:srgbClr val="FFC000"/>
              </a:buClr>
              <a:buSzPct val="130000"/>
              <a:buFont typeface="Wingdings" panose="05000000000000000000" pitchFamily="2" charset="2"/>
              <a:buChar char="Ø"/>
              <a:tabLst/>
              <a:defRPr/>
            </a:pP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a:p>
            <a:pPr marL="743670" marR="0" lvl="1" indent="-285750" algn="l" defTabSz="914400" rtl="0" eaLnBrk="1" fontAlgn="auto" latinLnBrk="0" hangingPunct="1">
              <a:lnSpc>
                <a:spcPct val="100000"/>
              </a:lnSpc>
              <a:spcBef>
                <a:spcPts val="0"/>
              </a:spcBef>
              <a:spcAft>
                <a:spcPts val="0"/>
              </a:spcAft>
              <a:buClr>
                <a:srgbClr val="FFC000"/>
              </a:buClr>
              <a:buSzPct val="130000"/>
              <a:buFont typeface="Wingdings" panose="05000000000000000000" pitchFamily="2" charset="2"/>
              <a:buChar char="Ø"/>
              <a:tabLst/>
              <a:defRPr/>
            </a:pP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Any</a:t>
            </a:r>
            <a:r>
              <a:rPr kumimoji="0" lang="en-US" sz="2400" b="1"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a:t>
            </a:r>
            <a:r>
              <a:rPr kumimoji="0" lang="en-US" sz="2400" b="1"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IMMEDIATE FAMILY</a:t>
            </a:r>
            <a:r>
              <a:rPr kumimoji="0" lang="en-US" sz="2400" b="0" i="0" u="none" strike="noStrike" kern="1200" cap="none" spc="-1" normalizeH="0" baseline="0" noProof="0" dirty="0">
                <a:ln>
                  <a:noFill/>
                </a:ln>
                <a:solidFill>
                  <a:srgbClr val="404040"/>
                </a:solidFill>
                <a:effectLst/>
                <a:uLnTx/>
                <a:uFill>
                  <a:solidFill>
                    <a:srgbClr val="FFFFFF"/>
                  </a:solidFill>
                </a:uFill>
                <a:latin typeface="Trebuchet MS"/>
                <a:ea typeface="+mn-ea"/>
                <a:cs typeface="+mn-cs"/>
              </a:rPr>
              <a:t>” in the U.S.</a:t>
            </a:r>
            <a:endParaRPr kumimoji="0" lang="en-US" sz="2400" b="0" i="0" u="none" strike="noStrike" kern="1200" cap="none" spc="-1" normalizeH="0" baseline="0" noProof="0" dirty="0">
              <a:ln>
                <a:noFill/>
              </a:ln>
              <a:solidFill>
                <a:srgbClr val="000000"/>
              </a:solidFill>
              <a:effectLst/>
              <a:uLnTx/>
              <a:uFill>
                <a:solidFill>
                  <a:srgbClr val="FFFFFF"/>
                </a:solidFill>
              </a:uFill>
              <a:latin typeface="Trebuchet MS" panose="020B0603020202020204" pitchFamily="34" charset="0"/>
              <a:ea typeface="+mn-ea"/>
              <a:cs typeface="+mn-cs"/>
            </a:endParaRPr>
          </a:p>
        </p:txBody>
      </p:sp>
    </p:spTree>
    <p:extLst>
      <p:ext uri="{BB962C8B-B14F-4D97-AF65-F5344CB8AC3E}">
        <p14:creationId xmlns:p14="http://schemas.microsoft.com/office/powerpoint/2010/main" val="34981076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1387366" y="165423"/>
            <a:ext cx="9099550" cy="732953"/>
          </a:xfrm>
        </p:spPr>
        <p:txBody>
          <a:bodyPr>
            <a:noAutofit/>
          </a:bodyPr>
          <a:lstStyle/>
          <a:p>
            <a:r>
              <a:rPr lang="en-US" sz="4000" b="1" dirty="0">
                <a:solidFill>
                  <a:schemeClr val="accent2"/>
                </a:solidFill>
                <a:latin typeface="Cambria"/>
                <a:cs typeface="Cambria"/>
              </a:rPr>
              <a:t>DEPORTABILITY v. INADMISSIBILITY</a:t>
            </a:r>
          </a:p>
        </p:txBody>
      </p:sp>
      <p:sp>
        <p:nvSpPr>
          <p:cNvPr id="72707" name="Rectangle 3"/>
          <p:cNvSpPr>
            <a:spLocks noGrp="1" noChangeArrowheads="1"/>
          </p:cNvSpPr>
          <p:nvPr>
            <p:ph idx="4294967295"/>
          </p:nvPr>
        </p:nvSpPr>
        <p:spPr>
          <a:xfrm>
            <a:off x="1052403" y="1719592"/>
            <a:ext cx="9434513" cy="4419600"/>
          </a:xfrm>
        </p:spPr>
        <p:txBody>
          <a:bodyPr>
            <a:normAutofit fontScale="92500" lnSpcReduction="10000"/>
          </a:bodyPr>
          <a:lstStyle/>
          <a:p>
            <a:pPr algn="just">
              <a:buFont typeface="Wingdings" panose="05000000000000000000" pitchFamily="2" charset="2"/>
              <a:buChar char="Ø"/>
            </a:pPr>
            <a:r>
              <a:rPr lang="en-US" sz="3200" i="1" dirty="0">
                <a:latin typeface="Cambria"/>
                <a:cs typeface="Cambria"/>
              </a:rPr>
              <a:t>Technically</a:t>
            </a:r>
            <a:r>
              <a:rPr lang="en-US" sz="3200" dirty="0">
                <a:latin typeface="Cambria"/>
                <a:cs typeface="Cambria"/>
              </a:rPr>
              <a:t>:</a:t>
            </a:r>
          </a:p>
          <a:p>
            <a:pPr lvl="1" algn="just">
              <a:buFont typeface="Wingdings" panose="05000000000000000000" pitchFamily="2" charset="2"/>
              <a:buChar char="Ø"/>
            </a:pPr>
            <a:r>
              <a:rPr lang="en-US" sz="2800" dirty="0">
                <a:latin typeface="Cambria"/>
                <a:cs typeface="Cambria"/>
              </a:rPr>
              <a:t>Deportability applies to non-citizens whom the government has “admitted” into the United States (e.g. LPRs, refugees)</a:t>
            </a:r>
          </a:p>
          <a:p>
            <a:pPr lvl="1" algn="just">
              <a:buFont typeface="Wingdings" panose="05000000000000000000" pitchFamily="2" charset="2"/>
              <a:buChar char="Ø"/>
            </a:pPr>
            <a:r>
              <a:rPr lang="en-US" sz="2800" dirty="0">
                <a:latin typeface="Cambria"/>
                <a:cs typeface="Cambria"/>
              </a:rPr>
              <a:t>Inadmissibility applies to those seeking lawful admission or permanent residency status (e.g. undocumented, visa overstays applying for permanent residency, LPRs applying for admission)</a:t>
            </a:r>
          </a:p>
          <a:p>
            <a:pPr algn="just"/>
            <a:endParaRPr lang="en-US" sz="3200" i="1" dirty="0">
              <a:cs typeface="Times New Roman" pitchFamily="18" charset="0"/>
            </a:endParaRPr>
          </a:p>
          <a:p>
            <a:pPr algn="just">
              <a:buFont typeface="Wingdings" panose="05000000000000000000" pitchFamily="2" charset="2"/>
              <a:buChar char="Ø"/>
            </a:pPr>
            <a:r>
              <a:rPr lang="en-US" sz="3200" i="1" dirty="0">
                <a:latin typeface="Cambria"/>
                <a:cs typeface="Cambria"/>
              </a:rPr>
              <a:t>Practically</a:t>
            </a:r>
            <a:r>
              <a:rPr lang="en-US" sz="3200" dirty="0">
                <a:latin typeface="Cambria"/>
                <a:cs typeface="Cambria"/>
              </a:rPr>
              <a:t>:</a:t>
            </a:r>
          </a:p>
          <a:p>
            <a:pPr lvl="1" algn="just">
              <a:buFont typeface="Wingdings" panose="05000000000000000000" pitchFamily="2" charset="2"/>
              <a:buChar char="Ø"/>
            </a:pPr>
            <a:r>
              <a:rPr lang="en-US" sz="2800" dirty="0">
                <a:latin typeface="Cambria"/>
                <a:cs typeface="Cambria"/>
              </a:rPr>
              <a:t>Each set of rules, or both, may apply to the same person in various situations</a:t>
            </a:r>
          </a:p>
          <a:p>
            <a:pPr algn="just"/>
            <a:endParaRPr lang="en-US" dirty="0">
              <a:cs typeface="Times New Roman" pitchFamily="18" charset="0"/>
            </a:endParaRPr>
          </a:p>
          <a:p>
            <a:pPr lvl="2" algn="just"/>
            <a:endParaRPr lang="en-US" dirty="0">
              <a:solidFill>
                <a:schemeClr val="accent1"/>
              </a:solidFill>
            </a:endParaRPr>
          </a:p>
        </p:txBody>
      </p:sp>
      <p:sp>
        <p:nvSpPr>
          <p:cNvPr id="2" name="TextBox 1"/>
          <p:cNvSpPr txBox="1"/>
          <p:nvPr/>
        </p:nvSpPr>
        <p:spPr>
          <a:xfrm>
            <a:off x="1497014" y="963300"/>
            <a:ext cx="8989902" cy="369332"/>
          </a:xfrm>
          <a:prstGeom prst="rect">
            <a:avLst/>
          </a:prstGeom>
          <a:noFill/>
        </p:spPr>
        <p:txBody>
          <a:bodyPr wrap="square" rtlCol="0">
            <a:spAutoFit/>
          </a:bodyPr>
          <a:lstStyle/>
          <a:p>
            <a:r>
              <a:rPr lang="en-US" b="1" dirty="0">
                <a:solidFill>
                  <a:schemeClr val="accent2">
                    <a:lumMod val="60000"/>
                    <a:lumOff val="40000"/>
                  </a:schemeClr>
                </a:solidFill>
                <a:cs typeface="Times New Roman" pitchFamily="18" charset="0"/>
              </a:rPr>
              <a:t> </a:t>
            </a:r>
            <a:r>
              <a:rPr lang="en-US" b="1" dirty="0">
                <a:solidFill>
                  <a:schemeClr val="tx2"/>
                </a:solidFill>
                <a:latin typeface="Cambria"/>
                <a:cs typeface="Cambria"/>
              </a:rPr>
              <a:t>INA § 237, 8 U.S.C. § 1227          </a:t>
            </a:r>
            <a:r>
              <a:rPr lang="en-US" b="1" dirty="0">
                <a:solidFill>
                  <a:srgbClr val="17B0E4"/>
                </a:solidFill>
                <a:latin typeface="Cambria"/>
                <a:cs typeface="Cambria"/>
              </a:rPr>
              <a:t>		         </a:t>
            </a:r>
            <a:r>
              <a:rPr lang="en-US" b="1" dirty="0">
                <a:solidFill>
                  <a:schemeClr val="tx2"/>
                </a:solidFill>
                <a:latin typeface="Cambria"/>
                <a:cs typeface="Cambria"/>
              </a:rPr>
              <a:t>INA § 212, 8 U.S.C. § 1182</a:t>
            </a:r>
            <a:endParaRPr lang="en-US" dirty="0">
              <a:solidFill>
                <a:schemeClr val="tx2"/>
              </a:solidFill>
              <a:latin typeface="Cambria"/>
              <a:cs typeface="Cambria"/>
            </a:endParaRPr>
          </a:p>
        </p:txBody>
      </p:sp>
    </p:spTree>
    <p:extLst>
      <p:ext uri="{BB962C8B-B14F-4D97-AF65-F5344CB8AC3E}">
        <p14:creationId xmlns:p14="http://schemas.microsoft.com/office/powerpoint/2010/main" val="3052472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341666489"/>
              </p:ext>
            </p:extLst>
          </p:nvPr>
        </p:nvGraphicFramePr>
        <p:xfrm>
          <a:off x="2364827" y="1163177"/>
          <a:ext cx="7078718" cy="4384913"/>
        </p:xfrm>
        <a:graphic>
          <a:graphicData uri="http://schemas.openxmlformats.org/drawingml/2006/table">
            <a:tbl>
              <a:tblPr firstRow="1" bandRow="1">
                <a:tableStyleId>{5C22544A-7EE6-4342-B048-85BDC9FD1C3A}</a:tableStyleId>
              </a:tblPr>
              <a:tblGrid>
                <a:gridCol w="3539359">
                  <a:extLst>
                    <a:ext uri="{9D8B030D-6E8A-4147-A177-3AD203B41FA5}">
                      <a16:colId xmlns:a16="http://schemas.microsoft.com/office/drawing/2014/main" val="20000"/>
                    </a:ext>
                  </a:extLst>
                </a:gridCol>
                <a:gridCol w="3539359">
                  <a:extLst>
                    <a:ext uri="{9D8B030D-6E8A-4147-A177-3AD203B41FA5}">
                      <a16:colId xmlns:a16="http://schemas.microsoft.com/office/drawing/2014/main" val="20001"/>
                    </a:ext>
                  </a:extLst>
                </a:gridCol>
              </a:tblGrid>
              <a:tr h="628508">
                <a:tc>
                  <a:txBody>
                    <a:bodyPr/>
                    <a:lstStyle/>
                    <a:p>
                      <a:r>
                        <a:rPr lang="en-US" sz="1400" dirty="0"/>
                        <a:t>OFTEN NO IMMIGRATION CONSEQUENCE</a:t>
                      </a:r>
                    </a:p>
                  </a:txBody>
                  <a:tcPr marL="68580" marR="68580" marT="34283" marB="34283"/>
                </a:tc>
                <a:tc>
                  <a:txBody>
                    <a:bodyPr/>
                    <a:lstStyle/>
                    <a:p>
                      <a:r>
                        <a:rPr lang="en-US" sz="1400" dirty="0"/>
                        <a:t>*TRIGGERS IMMIGRATION CONSEQUENCE</a:t>
                      </a:r>
                    </a:p>
                  </a:txBody>
                  <a:tcPr marL="68580" marR="68580" marT="34283" marB="34283"/>
                </a:tc>
                <a:extLst>
                  <a:ext uri="{0D108BD9-81ED-4DB2-BD59-A6C34878D82A}">
                    <a16:rowId xmlns:a16="http://schemas.microsoft.com/office/drawing/2014/main" val="10000"/>
                  </a:ext>
                </a:extLst>
              </a:tr>
              <a:tr h="708567">
                <a:tc>
                  <a:txBody>
                    <a:bodyPr/>
                    <a:lstStyle/>
                    <a:p>
                      <a:r>
                        <a:rPr lang="en-US" sz="1400" dirty="0"/>
                        <a:t>DISORDERLY CONDUCT </a:t>
                      </a:r>
                    </a:p>
                    <a:p>
                      <a:r>
                        <a:rPr lang="en-US" sz="1400" dirty="0"/>
                        <a:t>NYPL</a:t>
                      </a:r>
                      <a:r>
                        <a:rPr lang="en-US" sz="1400" baseline="0" dirty="0"/>
                        <a:t> </a:t>
                      </a:r>
                      <a:r>
                        <a:rPr lang="en-US" sz="1400" baseline="0" dirty="0">
                          <a:latin typeface="Arial"/>
                          <a:cs typeface="Arial"/>
                        </a:rPr>
                        <a:t>§</a:t>
                      </a:r>
                      <a:r>
                        <a:rPr lang="en-US" sz="1400" baseline="0" dirty="0"/>
                        <a:t>240.20</a:t>
                      </a:r>
                      <a:endParaRPr lang="en-US" sz="1400" dirty="0"/>
                    </a:p>
                  </a:txBody>
                  <a:tcPr marL="68580" marR="68580" marT="34283" marB="34283"/>
                </a:tc>
                <a:tc>
                  <a:txBody>
                    <a:bodyPr/>
                    <a:lstStyle/>
                    <a:p>
                      <a:r>
                        <a:rPr lang="en-US" sz="1400" dirty="0"/>
                        <a:t>UNLAWFUL POSSESSION</a:t>
                      </a:r>
                      <a:r>
                        <a:rPr lang="en-US" sz="1400" baseline="0" dirty="0"/>
                        <a:t> OF MARIJUANA</a:t>
                      </a:r>
                    </a:p>
                    <a:p>
                      <a:r>
                        <a:rPr lang="en-US" sz="1400" baseline="0" dirty="0"/>
                        <a:t>NYPL </a:t>
                      </a:r>
                      <a:r>
                        <a:rPr lang="en-US" sz="1400" baseline="0" dirty="0">
                          <a:latin typeface="+mn-lt"/>
                          <a:cs typeface="Arial"/>
                        </a:rPr>
                        <a:t>§221.05</a:t>
                      </a:r>
                      <a:endParaRPr lang="en-US" sz="1400" dirty="0"/>
                    </a:p>
                  </a:txBody>
                  <a:tcPr marL="68580" marR="68580" marT="34283" marB="34283"/>
                </a:tc>
                <a:extLst>
                  <a:ext uri="{0D108BD9-81ED-4DB2-BD59-A6C34878D82A}">
                    <a16:rowId xmlns:a16="http://schemas.microsoft.com/office/drawing/2014/main" val="10001"/>
                  </a:ext>
                </a:extLst>
              </a:tr>
              <a:tr h="921900">
                <a:tc>
                  <a:txBody>
                    <a:bodyPr/>
                    <a:lstStyle/>
                    <a:p>
                      <a:r>
                        <a:rPr lang="en-US" sz="1400" dirty="0"/>
                        <a:t>LOITERING</a:t>
                      </a:r>
                      <a:r>
                        <a:rPr lang="en-US" sz="1400" baseline="0" dirty="0"/>
                        <a:t> </a:t>
                      </a:r>
                    </a:p>
                    <a:p>
                      <a:r>
                        <a:rPr lang="en-US" sz="1400" baseline="0" dirty="0"/>
                        <a:t>NYPL </a:t>
                      </a:r>
                      <a:r>
                        <a:rPr lang="en-US" sz="1400" baseline="0" dirty="0">
                          <a:latin typeface="+mn-lt"/>
                          <a:cs typeface="Arial"/>
                        </a:rPr>
                        <a:t>§</a:t>
                      </a:r>
                      <a:r>
                        <a:rPr lang="en-US" sz="1400" baseline="0" dirty="0"/>
                        <a:t>240.35</a:t>
                      </a:r>
                      <a:endParaRPr lang="en-US" sz="1400" dirty="0"/>
                    </a:p>
                  </a:txBody>
                  <a:tcPr marL="68580" marR="68580" marT="34283" marB="34283"/>
                </a:tc>
                <a:tc>
                  <a:txBody>
                    <a:bodyPr/>
                    <a:lstStyle/>
                    <a:p>
                      <a:r>
                        <a:rPr lang="en-US" sz="1400" dirty="0"/>
                        <a:t>APPEARANCE IN</a:t>
                      </a:r>
                      <a:r>
                        <a:rPr lang="en-US" sz="1400" baseline="0" dirty="0"/>
                        <a:t> PUBLIC UNDER THE INFLUENCE OF NARCOTICS OR A DRUG OTHER THAN ALCOHOL</a:t>
                      </a:r>
                    </a:p>
                    <a:p>
                      <a:r>
                        <a:rPr lang="en-US" sz="1400" baseline="0" dirty="0"/>
                        <a:t>NYPL </a:t>
                      </a:r>
                      <a:r>
                        <a:rPr lang="en-US" sz="1400" baseline="0" dirty="0">
                          <a:latin typeface="+mn-lt"/>
                          <a:cs typeface="Arial"/>
                        </a:rPr>
                        <a:t>§240.40</a:t>
                      </a:r>
                      <a:endParaRPr lang="en-US" sz="1400" dirty="0"/>
                    </a:p>
                  </a:txBody>
                  <a:tcPr marL="68580" marR="68580" marT="34283" marB="34283"/>
                </a:tc>
                <a:extLst>
                  <a:ext uri="{0D108BD9-81ED-4DB2-BD59-A6C34878D82A}">
                    <a16:rowId xmlns:a16="http://schemas.microsoft.com/office/drawing/2014/main" val="10002"/>
                  </a:ext>
                </a:extLst>
              </a:tr>
              <a:tr h="495233">
                <a:tc>
                  <a:txBody>
                    <a:bodyPr/>
                    <a:lstStyle/>
                    <a:p>
                      <a:r>
                        <a:rPr lang="en-US" sz="1400" dirty="0"/>
                        <a:t>TRESPASS</a:t>
                      </a:r>
                      <a:r>
                        <a:rPr lang="en-US" sz="1400" baseline="0" dirty="0"/>
                        <a:t> </a:t>
                      </a:r>
                    </a:p>
                    <a:p>
                      <a:r>
                        <a:rPr lang="en-US" sz="1400" baseline="0" dirty="0"/>
                        <a:t>NYPL </a:t>
                      </a:r>
                      <a:r>
                        <a:rPr lang="en-US" sz="1400" baseline="0" dirty="0">
                          <a:latin typeface="+mn-lt"/>
                          <a:cs typeface="Arial"/>
                        </a:rPr>
                        <a:t>§</a:t>
                      </a:r>
                      <a:r>
                        <a:rPr lang="en-US" sz="1400" baseline="0" dirty="0"/>
                        <a:t>140.05</a:t>
                      </a:r>
                      <a:endParaRPr lang="en-US" sz="1400" dirty="0"/>
                    </a:p>
                  </a:txBody>
                  <a:tcPr marL="68580" marR="68580" marT="34283" marB="34283"/>
                </a:tc>
                <a:tc>
                  <a:txBody>
                    <a:bodyPr/>
                    <a:lstStyle/>
                    <a:p>
                      <a:r>
                        <a:rPr lang="en-US" sz="1400" dirty="0"/>
                        <a:t>THEFT OF SERVICES (turnstile jumping)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NYPL </a:t>
                      </a:r>
                      <a:r>
                        <a:rPr lang="en-US" sz="1400" baseline="0" dirty="0">
                          <a:latin typeface="+mn-lt"/>
                          <a:cs typeface="Arial"/>
                        </a:rPr>
                        <a:t>§165.15(3)</a:t>
                      </a:r>
                      <a:endParaRPr lang="en-US" sz="1400" dirty="0"/>
                    </a:p>
                  </a:txBody>
                  <a:tcPr marL="68580" marR="68580" marT="34283" marB="34283"/>
                </a:tc>
                <a:extLst>
                  <a:ext uri="{0D108BD9-81ED-4DB2-BD59-A6C34878D82A}">
                    <a16:rowId xmlns:a16="http://schemas.microsoft.com/office/drawing/2014/main" val="10003"/>
                  </a:ext>
                </a:extLst>
              </a:tr>
              <a:tr h="921900">
                <a:tc>
                  <a:txBody>
                    <a:bodyPr/>
                    <a:lstStyle/>
                    <a:p>
                      <a:r>
                        <a:rPr lang="en-US" sz="1400" dirty="0"/>
                        <a:t>UNLAWFULLY</a:t>
                      </a:r>
                      <a:r>
                        <a:rPr lang="en-US" sz="1400" baseline="0" dirty="0"/>
                        <a:t> POSTING ADVERTISEMENTS  </a:t>
                      </a:r>
                    </a:p>
                    <a:p>
                      <a:r>
                        <a:rPr lang="en-US" sz="1400" baseline="0" dirty="0"/>
                        <a:t>NYPL </a:t>
                      </a:r>
                      <a:r>
                        <a:rPr lang="en-US" sz="1400" baseline="0" dirty="0">
                          <a:latin typeface="+mn-lt"/>
                          <a:cs typeface="Arial"/>
                        </a:rPr>
                        <a:t>§</a:t>
                      </a:r>
                      <a:r>
                        <a:rPr lang="en-US" sz="1400" baseline="0" dirty="0"/>
                        <a:t>145.30</a:t>
                      </a:r>
                      <a:endParaRPr lang="en-US" sz="1400" dirty="0"/>
                    </a:p>
                  </a:txBody>
                  <a:tcPr marL="68580" marR="68580" marT="34283" marB="34283"/>
                </a:tc>
                <a:tc>
                  <a:txBody>
                    <a:bodyPr/>
                    <a:lstStyle/>
                    <a:p>
                      <a:r>
                        <a:rPr lang="en-US" sz="1400" dirty="0"/>
                        <a:t>LOITERING FOR THE PURPOSE</a:t>
                      </a:r>
                      <a:r>
                        <a:rPr lang="en-US" sz="1400" baseline="0" dirty="0"/>
                        <a:t> OF ENGAGING IN A PROSTITUTION OFFENSE</a:t>
                      </a:r>
                    </a:p>
                    <a:p>
                      <a:r>
                        <a:rPr lang="en-US" sz="1400" baseline="0" dirty="0"/>
                        <a:t>NYPL </a:t>
                      </a:r>
                      <a:r>
                        <a:rPr lang="en-US" sz="1400" baseline="0" dirty="0">
                          <a:latin typeface="+mn-lt"/>
                          <a:cs typeface="Arial"/>
                        </a:rPr>
                        <a:t>§240.37</a:t>
                      </a:r>
                      <a:endParaRPr lang="en-US" sz="1400" dirty="0"/>
                    </a:p>
                  </a:txBody>
                  <a:tcPr marL="68580" marR="68580" marT="34283" marB="34283"/>
                </a:tc>
                <a:extLst>
                  <a:ext uri="{0D108BD9-81ED-4DB2-BD59-A6C34878D82A}">
                    <a16:rowId xmlns:a16="http://schemas.microsoft.com/office/drawing/2014/main" val="10004"/>
                  </a:ext>
                </a:extLst>
              </a:tr>
              <a:tr h="708567">
                <a:tc>
                  <a:txBody>
                    <a:bodyPr/>
                    <a:lstStyle/>
                    <a:p>
                      <a:r>
                        <a:rPr lang="en-US" sz="1400" dirty="0"/>
                        <a:t>FAILING TO RESPOND TO AN APPEARANCE TICKET</a:t>
                      </a:r>
                    </a:p>
                    <a:p>
                      <a:r>
                        <a:rPr lang="en-US" sz="1400" dirty="0"/>
                        <a:t>NYPL </a:t>
                      </a:r>
                      <a:r>
                        <a:rPr lang="en-US" sz="1400" baseline="0" dirty="0">
                          <a:latin typeface="+mn-lt"/>
                          <a:cs typeface="Arial"/>
                        </a:rPr>
                        <a:t>§</a:t>
                      </a:r>
                      <a:r>
                        <a:rPr lang="en-US" sz="1400" dirty="0"/>
                        <a:t>215.58</a:t>
                      </a:r>
                    </a:p>
                  </a:txBody>
                  <a:tcPr marL="68580" marR="68580" marT="34283" marB="34283"/>
                </a:tc>
                <a:tc>
                  <a:txBody>
                    <a:bodyPr/>
                    <a:lstStyle/>
                    <a:p>
                      <a:endParaRPr lang="en-US" sz="1400" dirty="0"/>
                    </a:p>
                  </a:txBody>
                  <a:tcPr marL="68580" marR="68580" marT="34283" marB="34283"/>
                </a:tc>
                <a:extLst>
                  <a:ext uri="{0D108BD9-81ED-4DB2-BD59-A6C34878D82A}">
                    <a16:rowId xmlns:a16="http://schemas.microsoft.com/office/drawing/2014/main" val="10005"/>
                  </a:ext>
                </a:extLst>
              </a:tr>
            </a:tbl>
          </a:graphicData>
        </a:graphic>
      </p:graphicFrame>
      <p:sp>
        <p:nvSpPr>
          <p:cNvPr id="2" name="TextBox 1"/>
          <p:cNvSpPr txBox="1"/>
          <p:nvPr/>
        </p:nvSpPr>
        <p:spPr>
          <a:xfrm>
            <a:off x="1502688" y="139980"/>
            <a:ext cx="8566448" cy="707886"/>
          </a:xfrm>
          <a:prstGeom prst="rect">
            <a:avLst/>
          </a:prstGeom>
          <a:noFill/>
        </p:spPr>
        <p:txBody>
          <a:bodyPr wrap="none" rtlCol="0">
            <a:spAutoFit/>
          </a:bodyPr>
          <a:lstStyle/>
          <a:p>
            <a:r>
              <a:rPr lang="en-US" sz="4000" b="1" dirty="0">
                <a:solidFill>
                  <a:schemeClr val="accent2"/>
                </a:solidFill>
                <a:latin typeface="Cambria" panose="02040503050406030204" pitchFamily="18" charset="0"/>
                <a:ea typeface="Cambria" panose="02040503050406030204" pitchFamily="18" charset="0"/>
              </a:rPr>
              <a:t>ARE MINOR OFFENSES A PROBLEM?</a:t>
            </a:r>
          </a:p>
        </p:txBody>
      </p:sp>
    </p:spTree>
    <p:extLst>
      <p:ext uri="{BB962C8B-B14F-4D97-AF65-F5344CB8AC3E}">
        <p14:creationId xmlns:p14="http://schemas.microsoft.com/office/powerpoint/2010/main" val="3675709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442" y="-1"/>
            <a:ext cx="11863137" cy="6274677"/>
          </a:xfrm>
          <a:prstGeom prst="rect">
            <a:avLst/>
          </a:prstGeom>
        </p:spPr>
      </p:pic>
    </p:spTree>
    <p:extLst>
      <p:ext uri="{BB962C8B-B14F-4D97-AF65-F5344CB8AC3E}">
        <p14:creationId xmlns:p14="http://schemas.microsoft.com/office/powerpoint/2010/main" val="339432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63862" y="96253"/>
            <a:ext cx="5375213" cy="4727995"/>
          </a:xfrm>
          <a:prstGeom prst="rect">
            <a:avLst/>
          </a:prstGeom>
        </p:spPr>
      </p:pic>
      <p:pic>
        <p:nvPicPr>
          <p:cNvPr id="5" name="Picture 4"/>
          <p:cNvPicPr>
            <a:picLocks noChangeAspect="1"/>
          </p:cNvPicPr>
          <p:nvPr/>
        </p:nvPicPr>
        <p:blipFill>
          <a:blip r:embed="rId3"/>
          <a:stretch>
            <a:fillRect/>
          </a:stretch>
        </p:blipFill>
        <p:spPr>
          <a:xfrm>
            <a:off x="6184231" y="5026711"/>
            <a:ext cx="5654843" cy="1233238"/>
          </a:xfrm>
          <a:prstGeom prst="rect">
            <a:avLst/>
          </a:prstGeom>
        </p:spPr>
      </p:pic>
      <p:sp>
        <p:nvSpPr>
          <p:cNvPr id="7" name="TextBox 6"/>
          <p:cNvSpPr txBox="1"/>
          <p:nvPr/>
        </p:nvSpPr>
        <p:spPr>
          <a:xfrm>
            <a:off x="80619" y="1384343"/>
            <a:ext cx="6184231"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Of the 70 million children under age 18 in the United States,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26% (18.2 million) live with at least one immigrant parent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4"/>
              </a:rPr>
              <a:t>Migration Policy Institute, Children in U.S. Immigrant Families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Nearly 16 million of these children were born in the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More than 5 million children in the U.S. have at least one undocumented parent</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79% are U.S. citizens</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 are undocumented</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are lawfully present non-citizens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Migration Policy Institute, Children in U.S. Immigrant Families (2016 Statistics)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In 2014, it was estimated that over 2,000,000/19.75 million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are reported non-citizens residing in New York State.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www.migrationpolicy.org</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335780" y="536128"/>
            <a:ext cx="531600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accent2"/>
                </a:solidFill>
                <a:effectLst/>
                <a:uLnTx/>
                <a:uFillTx/>
                <a:latin typeface="Calibri" panose="020F0502020204030204"/>
                <a:ea typeface="+mn-ea"/>
                <a:cs typeface="+mn-cs"/>
              </a:rPr>
              <a:t>IMPACTED POPULATION</a:t>
            </a:r>
          </a:p>
        </p:txBody>
      </p:sp>
    </p:spTree>
    <p:extLst>
      <p:ext uri="{BB962C8B-B14F-4D97-AF65-F5344CB8AC3E}">
        <p14:creationId xmlns:p14="http://schemas.microsoft.com/office/powerpoint/2010/main" val="1274088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1597" y="168221"/>
            <a:ext cx="7289800" cy="760412"/>
          </a:xfrm>
        </p:spPr>
        <p:txBody>
          <a:bodyPr>
            <a:noAutofit/>
          </a:bodyPr>
          <a:lstStyle/>
          <a:p>
            <a:pPr algn="ctr"/>
            <a:r>
              <a:rPr lang="en-US" sz="4800" b="1" dirty="0">
                <a:solidFill>
                  <a:schemeClr val="accent2"/>
                </a:solidFill>
                <a:latin typeface="Cambria"/>
                <a:cs typeface="Cambria"/>
              </a:rPr>
              <a:t>AGGRAVATED FELONIES</a:t>
            </a:r>
          </a:p>
        </p:txBody>
      </p:sp>
      <p:sp>
        <p:nvSpPr>
          <p:cNvPr id="3" name="Content Placeholder 2"/>
          <p:cNvSpPr>
            <a:spLocks noGrp="1"/>
          </p:cNvSpPr>
          <p:nvPr>
            <p:ph idx="4294967295"/>
          </p:nvPr>
        </p:nvSpPr>
        <p:spPr>
          <a:xfrm>
            <a:off x="0" y="1528763"/>
            <a:ext cx="7236372" cy="4336009"/>
          </a:xfrm>
        </p:spPr>
        <p:txBody>
          <a:bodyPr>
            <a:normAutofit fontScale="92500" lnSpcReduction="20000"/>
          </a:bodyPr>
          <a:lstStyle/>
          <a:p>
            <a:pPr marL="548640" lvl="2" indent="-457200" algn="just">
              <a:lnSpc>
                <a:spcPct val="90000"/>
              </a:lnSpc>
              <a:buFont typeface="Wingdings" panose="05000000000000000000" pitchFamily="2" charset="2"/>
              <a:buChar char="Ø"/>
              <a:defRPr/>
            </a:pPr>
            <a:r>
              <a:rPr lang="en-US" sz="2800" dirty="0">
                <a:latin typeface="Cambria"/>
                <a:ea typeface="ＭＳ Ｐゴシック" charset="0"/>
                <a:cs typeface="Cambria"/>
              </a:rPr>
              <a:t>Loss of lawful permanent residency</a:t>
            </a:r>
          </a:p>
          <a:p>
            <a:pPr marL="548640" lvl="2" indent="-457200" algn="just">
              <a:lnSpc>
                <a:spcPct val="90000"/>
              </a:lnSpc>
              <a:buFont typeface="Wingdings" panose="05000000000000000000" pitchFamily="2" charset="2"/>
              <a:buChar char="Ø"/>
              <a:defRPr/>
            </a:pPr>
            <a:r>
              <a:rPr lang="en-US" sz="2800" dirty="0">
                <a:latin typeface="Cambria"/>
                <a:ea typeface="ＭＳ Ｐゴシック" charset="0"/>
                <a:cs typeface="Cambria"/>
              </a:rPr>
              <a:t>Permanent ineligibility for citizenship</a:t>
            </a:r>
          </a:p>
          <a:p>
            <a:pPr marL="548640" lvl="2" indent="-457200" algn="just">
              <a:lnSpc>
                <a:spcPct val="90000"/>
              </a:lnSpc>
              <a:buFont typeface="Wingdings" panose="05000000000000000000" pitchFamily="2" charset="2"/>
              <a:buChar char="Ø"/>
              <a:defRPr/>
            </a:pPr>
            <a:r>
              <a:rPr lang="en-US" sz="2800" dirty="0">
                <a:latin typeface="Cambria"/>
                <a:ea typeface="ＭＳ Ｐゴシック" charset="0"/>
                <a:cs typeface="Cambria"/>
              </a:rPr>
              <a:t>Mandatory detention without bond</a:t>
            </a:r>
          </a:p>
          <a:p>
            <a:pPr marL="548640" lvl="2" indent="-457200" algn="just">
              <a:lnSpc>
                <a:spcPct val="90000"/>
              </a:lnSpc>
              <a:buFont typeface="Wingdings" panose="05000000000000000000" pitchFamily="2" charset="2"/>
              <a:buChar char="Ø"/>
              <a:defRPr/>
            </a:pPr>
            <a:r>
              <a:rPr lang="en-US" sz="2800" dirty="0">
                <a:latin typeface="Cambria"/>
                <a:ea typeface="ＭＳ Ｐゴシック" charset="0"/>
                <a:cs typeface="Cambria"/>
              </a:rPr>
              <a:t>Permanent bar to return after deportation</a:t>
            </a:r>
          </a:p>
          <a:p>
            <a:pPr marL="548640" lvl="2" indent="-457200" algn="just">
              <a:lnSpc>
                <a:spcPct val="90000"/>
              </a:lnSpc>
              <a:buFont typeface="Wingdings" panose="05000000000000000000" pitchFamily="2" charset="2"/>
              <a:buChar char="Ø"/>
              <a:defRPr/>
            </a:pPr>
            <a:r>
              <a:rPr lang="en-US" sz="2800" dirty="0">
                <a:latin typeface="Cambria"/>
                <a:ea typeface="ＭＳ Ｐゴシック" charset="0"/>
                <a:cs typeface="Cambria"/>
              </a:rPr>
              <a:t>Increased sentence enhancements for illegal re-entry prosecutions under 8 U.S.C.§1326</a:t>
            </a:r>
          </a:p>
          <a:p>
            <a:pPr marL="548640" lvl="2" indent="-457200" algn="just">
              <a:lnSpc>
                <a:spcPct val="90000"/>
              </a:lnSpc>
              <a:buFont typeface="Wingdings" panose="05000000000000000000" pitchFamily="2" charset="2"/>
              <a:buChar char="Ø"/>
              <a:defRPr/>
            </a:pPr>
            <a:r>
              <a:rPr lang="en-US" sz="2800" dirty="0">
                <a:latin typeface="Cambria"/>
                <a:ea typeface="ＭＳ Ｐゴシック" charset="0"/>
                <a:cs typeface="Cambria"/>
              </a:rPr>
              <a:t>Cuts off almost all defenses to removal and relief</a:t>
            </a:r>
          </a:p>
          <a:p>
            <a:pPr marL="502920" lvl="2" indent="0">
              <a:lnSpc>
                <a:spcPct val="90000"/>
              </a:lnSpc>
              <a:buNone/>
              <a:defRPr/>
            </a:pPr>
            <a:endParaRPr lang="en-US" sz="2500" dirty="0">
              <a:latin typeface="Cambria"/>
              <a:ea typeface="ＭＳ Ｐゴシック" charset="0"/>
              <a:cs typeface="Cambria"/>
            </a:endParaRPr>
          </a:p>
          <a:p>
            <a:pPr marL="0" lvl="2" indent="0" algn="ctr">
              <a:lnSpc>
                <a:spcPct val="90000"/>
              </a:lnSpc>
              <a:buNone/>
              <a:defRPr/>
            </a:pPr>
            <a:r>
              <a:rPr lang="en-US" sz="4800" b="1" i="1" dirty="0">
                <a:solidFill>
                  <a:srgbClr val="FF0000"/>
                </a:solidFill>
                <a:latin typeface="Cambria"/>
                <a:ea typeface="ＭＳ Ｐゴシック" charset="0"/>
                <a:cs typeface="Cambria"/>
              </a:rPr>
              <a:t>Deportation is almost certain!</a:t>
            </a:r>
          </a:p>
          <a:p>
            <a:pPr marL="914400" lvl="2" indent="0">
              <a:lnSpc>
                <a:spcPct val="90000"/>
              </a:lnSpc>
              <a:buNone/>
              <a:defRPr/>
            </a:pPr>
            <a:endParaRPr lang="en-US" sz="2500" dirty="0">
              <a:latin typeface="Verdana" charset="0"/>
              <a:ea typeface="ＭＳ Ｐゴシック" charset="0"/>
            </a:endParaRPr>
          </a:p>
          <a:p>
            <a:endParaRPr lang="en-US" dirty="0"/>
          </a:p>
        </p:txBody>
      </p:sp>
      <p:pic>
        <p:nvPicPr>
          <p:cNvPr id="4" name="Picture 3">
            <a:extLst>
              <a:ext uri="{FF2B5EF4-FFF2-40B4-BE49-F238E27FC236}">
                <a16:creationId xmlns:a16="http://schemas.microsoft.com/office/drawing/2014/main" id="{CF2FC239-D8C4-436C-AA3F-771D3811DA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779994"/>
            <a:ext cx="4800600" cy="5494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B5CA416-69D6-4576-B6AA-41D47F32903A}"/>
              </a:ext>
            </a:extLst>
          </p:cNvPr>
          <p:cNvPicPr>
            <a:picLocks noChangeAspect="1"/>
          </p:cNvPicPr>
          <p:nvPr/>
        </p:nvPicPr>
        <p:blipFill>
          <a:blip r:embed="rId4"/>
          <a:stretch>
            <a:fillRect/>
          </a:stretch>
        </p:blipFill>
        <p:spPr>
          <a:xfrm>
            <a:off x="7391398" y="1"/>
            <a:ext cx="4800601" cy="779992"/>
          </a:xfrm>
          <a:prstGeom prst="rect">
            <a:avLst/>
          </a:prstGeom>
        </p:spPr>
      </p:pic>
    </p:spTree>
    <p:extLst>
      <p:ext uri="{BB962C8B-B14F-4D97-AF65-F5344CB8AC3E}">
        <p14:creationId xmlns:p14="http://schemas.microsoft.com/office/powerpoint/2010/main" val="4905504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7269" y="110852"/>
            <a:ext cx="8596313" cy="985837"/>
          </a:xfrm>
        </p:spPr>
        <p:txBody>
          <a:bodyPr>
            <a:normAutofit/>
          </a:bodyPr>
          <a:lstStyle/>
          <a:p>
            <a:pPr algn="ctr"/>
            <a:r>
              <a:rPr lang="en-US" sz="5400" b="1" dirty="0">
                <a:solidFill>
                  <a:schemeClr val="accent2"/>
                </a:solidFill>
                <a:latin typeface="Cambria"/>
                <a:cs typeface="Cambria"/>
              </a:rPr>
              <a:t>AGGRAVATED FELONIES</a:t>
            </a:r>
          </a:p>
        </p:txBody>
      </p:sp>
      <p:graphicFrame>
        <p:nvGraphicFramePr>
          <p:cNvPr id="10" name="Diagram 9"/>
          <p:cNvGraphicFramePr/>
          <p:nvPr>
            <p:extLst>
              <p:ext uri="{D42A27DB-BD31-4B8C-83A1-F6EECF244321}">
                <p14:modId xmlns:p14="http://schemas.microsoft.com/office/powerpoint/2010/main" val="3709648401"/>
              </p:ext>
            </p:extLst>
          </p:nvPr>
        </p:nvGraphicFramePr>
        <p:xfrm>
          <a:off x="1845004" y="1223843"/>
          <a:ext cx="8548578" cy="5039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151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82414" y="156068"/>
            <a:ext cx="9610725" cy="709612"/>
          </a:xfrm>
        </p:spPr>
        <p:txBody>
          <a:bodyPr>
            <a:normAutofit/>
          </a:bodyPr>
          <a:lstStyle/>
          <a:p>
            <a:pPr algn="ctr"/>
            <a:r>
              <a:rPr lang="en-US" sz="4000" b="1" dirty="0">
                <a:solidFill>
                  <a:schemeClr val="accent2"/>
                </a:solidFill>
                <a:latin typeface="Cambria"/>
                <a:cs typeface="Cambria"/>
              </a:rPr>
              <a:t>POINTS ABOUT AGGRAVATED FELONIES</a:t>
            </a:r>
          </a:p>
        </p:txBody>
      </p:sp>
      <p:sp>
        <p:nvSpPr>
          <p:cNvPr id="3" name="Content Placeholder 2"/>
          <p:cNvSpPr>
            <a:spLocks noGrp="1"/>
          </p:cNvSpPr>
          <p:nvPr>
            <p:ph idx="4294967295"/>
          </p:nvPr>
        </p:nvSpPr>
        <p:spPr>
          <a:xfrm>
            <a:off x="1292773" y="979433"/>
            <a:ext cx="9610725" cy="5202238"/>
          </a:xfrm>
          <a:solidFill>
            <a:schemeClr val="bg1"/>
          </a:solidFill>
          <a:ln>
            <a:solidFill>
              <a:schemeClr val="tx1"/>
            </a:solidFill>
          </a:ln>
        </p:spPr>
        <p:txBody>
          <a:bodyPr>
            <a:noAutofit/>
          </a:bodyPr>
          <a:lstStyle/>
          <a:p>
            <a:pPr>
              <a:buFont typeface="Wingdings" panose="05000000000000000000" pitchFamily="2" charset="2"/>
              <a:buChar char="Ø"/>
            </a:pPr>
            <a:r>
              <a:rPr lang="en-US" sz="2400" dirty="0">
                <a:latin typeface="Cambria"/>
                <a:cs typeface="Cambria"/>
              </a:rPr>
              <a:t>Doesn’t need to be “aggravated”</a:t>
            </a:r>
          </a:p>
          <a:p>
            <a:pPr>
              <a:buFont typeface="Wingdings" panose="05000000000000000000" pitchFamily="2" charset="2"/>
              <a:buChar char="Ø"/>
            </a:pPr>
            <a:r>
              <a:rPr lang="en-US" sz="2400" dirty="0">
                <a:latin typeface="Cambria"/>
                <a:cs typeface="Cambria"/>
              </a:rPr>
              <a:t>Doesn’t need to be a felony (includes misdemeanors, and the  government even argued NYS violations!)</a:t>
            </a:r>
          </a:p>
          <a:p>
            <a:pPr>
              <a:buFont typeface="Wingdings" panose="05000000000000000000" pitchFamily="2" charset="2"/>
              <a:buChar char="Ø"/>
            </a:pPr>
            <a:r>
              <a:rPr lang="en-US" sz="2400" dirty="0">
                <a:latin typeface="Cambria"/>
                <a:cs typeface="Cambria"/>
              </a:rPr>
              <a:t>Many offenses are aggravated felonies even if client received no jail time</a:t>
            </a:r>
          </a:p>
          <a:p>
            <a:pPr>
              <a:buFont typeface="Wingdings" panose="05000000000000000000" pitchFamily="2" charset="2"/>
              <a:buChar char="Ø"/>
            </a:pPr>
            <a:r>
              <a:rPr lang="en-US" sz="2400" dirty="0">
                <a:latin typeface="Cambria"/>
                <a:cs typeface="Cambria"/>
              </a:rPr>
              <a:t>Attempt and conspiracy to commit AF is also an AF</a:t>
            </a:r>
          </a:p>
          <a:p>
            <a:pPr>
              <a:buFont typeface="Wingdings" panose="05000000000000000000" pitchFamily="2" charset="2"/>
              <a:buChar char="Ø"/>
            </a:pPr>
            <a:r>
              <a:rPr lang="en-US" sz="2400" dirty="0">
                <a:latin typeface="Cambria"/>
                <a:cs typeface="Cambria"/>
              </a:rPr>
              <a:t>Immigration courts use the “categorical approach” to determine whether a state offense is an aggravated felony under federal law – this is a elements-based comparison, comparable to how NYS courts decide whether an out-of-state conviction is a predicate under NY law.  More on this later.</a:t>
            </a:r>
          </a:p>
        </p:txBody>
      </p:sp>
    </p:spTree>
    <p:extLst>
      <p:ext uri="{BB962C8B-B14F-4D97-AF65-F5344CB8AC3E}">
        <p14:creationId xmlns:p14="http://schemas.microsoft.com/office/powerpoint/2010/main" val="986533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8750"/>
            <a:ext cx="6746875" cy="1512888"/>
          </a:xfrm>
        </p:spPr>
        <p:txBody>
          <a:bodyPr>
            <a:normAutofit fontScale="90000"/>
          </a:bodyPr>
          <a:lstStyle/>
          <a:p>
            <a:pPr algn="ctr"/>
            <a:r>
              <a:rPr lang="en-US" sz="6000" b="1" dirty="0">
                <a:solidFill>
                  <a:schemeClr val="accent2"/>
                </a:solidFill>
                <a:latin typeface="Cambria"/>
                <a:cs typeface="Cambria"/>
              </a:rPr>
              <a:t>Crimes Involving Moral Turpitude</a:t>
            </a:r>
          </a:p>
        </p:txBody>
      </p:sp>
      <p:sp>
        <p:nvSpPr>
          <p:cNvPr id="3" name="Content Placeholder 2"/>
          <p:cNvSpPr>
            <a:spLocks noGrp="1"/>
          </p:cNvSpPr>
          <p:nvPr>
            <p:ph idx="4294967295"/>
          </p:nvPr>
        </p:nvSpPr>
        <p:spPr>
          <a:xfrm>
            <a:off x="0" y="2003425"/>
            <a:ext cx="5897563" cy="4854575"/>
          </a:xfrm>
        </p:spPr>
        <p:txBody>
          <a:bodyPr>
            <a:normAutofit fontScale="70000" lnSpcReduction="20000"/>
          </a:bodyPr>
          <a:lstStyle/>
          <a:p>
            <a:pPr algn="just">
              <a:buFont typeface="Wingdings" panose="05000000000000000000" pitchFamily="2" charset="2"/>
              <a:buChar char="Ø"/>
            </a:pPr>
            <a:r>
              <a:rPr lang="en-US" sz="3097" dirty="0">
                <a:latin typeface="Cambria"/>
                <a:cs typeface="Cambria"/>
              </a:rPr>
              <a:t>  Vaguely defined in case law as a depraved or immoral act, intrinsically wrong (malum in se), or a violation of the basic duties owed to fellow man.  </a:t>
            </a:r>
            <a:r>
              <a:rPr lang="en-US" sz="3097" i="1" dirty="0">
                <a:latin typeface="Cambria"/>
                <a:cs typeface="Cambria"/>
              </a:rPr>
              <a:t>In re </a:t>
            </a:r>
            <a:r>
              <a:rPr lang="pt-BR" sz="3097" i="1" dirty="0">
                <a:latin typeface="Cambria"/>
                <a:cs typeface="Cambria"/>
              </a:rPr>
              <a:t>Florez</a:t>
            </a:r>
            <a:r>
              <a:rPr lang="pt-BR" sz="3097" dirty="0">
                <a:latin typeface="Cambria"/>
                <a:cs typeface="Cambria"/>
              </a:rPr>
              <a:t>, 17 I&amp;N Dec. 225 (BIA 1980)</a:t>
            </a:r>
            <a:r>
              <a:rPr lang="en-US" sz="3097" dirty="0">
                <a:latin typeface="Cambria"/>
                <a:cs typeface="Cambria"/>
              </a:rPr>
              <a:t>. </a:t>
            </a:r>
          </a:p>
          <a:p>
            <a:pPr algn="just">
              <a:buFont typeface="Wingdings" panose="05000000000000000000" pitchFamily="2" charset="2"/>
              <a:buChar char="Ø"/>
            </a:pPr>
            <a:r>
              <a:rPr lang="en-US" sz="3097" dirty="0">
                <a:latin typeface="Cambria"/>
                <a:cs typeface="Cambria"/>
              </a:rPr>
              <a:t>  Requires “vicious motive or corrupt mind” - mens rea of at least recklessness.</a:t>
            </a:r>
          </a:p>
          <a:p>
            <a:pPr algn="just">
              <a:buFont typeface="Wingdings" panose="05000000000000000000" pitchFamily="2" charset="2"/>
              <a:buChar char="Ø"/>
            </a:pPr>
            <a:r>
              <a:rPr lang="en-US" sz="3097" dirty="0">
                <a:latin typeface="Cambria"/>
                <a:cs typeface="Cambria"/>
              </a:rPr>
              <a:t>  An offense with a mens rea of negligence is not a CIMT.	</a:t>
            </a:r>
          </a:p>
          <a:p>
            <a:pPr lvl="1" algn="just">
              <a:buFont typeface="Wingdings" panose="05000000000000000000" pitchFamily="2" charset="2"/>
              <a:buChar char="Ø"/>
            </a:pPr>
            <a:r>
              <a:rPr lang="en-US" sz="3097" dirty="0">
                <a:latin typeface="Cambria"/>
                <a:cs typeface="Cambria"/>
              </a:rPr>
              <a:t>Ex)  Negligent Homicide, NYPL 120.10 </a:t>
            </a:r>
          </a:p>
          <a:p>
            <a:pPr marL="457200" lvl="1" indent="0" algn="just">
              <a:buNone/>
            </a:pPr>
            <a:endParaRPr lang="en-US" sz="3613" b="1" dirty="0">
              <a:solidFill>
                <a:srgbClr val="FF0000"/>
              </a:solidFill>
              <a:latin typeface="Cambria"/>
              <a:cs typeface="Cambria"/>
            </a:endParaRPr>
          </a:p>
          <a:p>
            <a:pPr marL="0" indent="0" algn="ctr">
              <a:buNone/>
            </a:pPr>
            <a:r>
              <a:rPr lang="en-US" sz="3613" b="1" dirty="0">
                <a:solidFill>
                  <a:srgbClr val="FF0000"/>
                </a:solidFill>
                <a:latin typeface="Cambria"/>
                <a:cs typeface="Cambria"/>
              </a:rPr>
              <a:t>Because the concept is so nebulous and the language of the statute matters, it often requires research into immigration and state case law </a:t>
            </a:r>
          </a:p>
          <a:p>
            <a:endParaRPr lang="en-US" dirty="0"/>
          </a:p>
        </p:txBody>
      </p:sp>
      <p:pic>
        <p:nvPicPr>
          <p:cNvPr id="4" name="Picture 3">
            <a:extLst>
              <a:ext uri="{FF2B5EF4-FFF2-40B4-BE49-F238E27FC236}">
                <a16:creationId xmlns:a16="http://schemas.microsoft.com/office/drawing/2014/main" id="{00726DBD-10B2-4F9E-9D5E-3ED98E87983C}"/>
              </a:ext>
            </a:extLst>
          </p:cNvPr>
          <p:cNvPicPr>
            <a:picLocks noChangeAspect="1"/>
          </p:cNvPicPr>
          <p:nvPr/>
        </p:nvPicPr>
        <p:blipFill rotWithShape="1">
          <a:blip r:embed="rId3">
            <a:extLst>
              <a:ext uri="{28A0092B-C50C-407E-A947-70E740481C1C}">
                <a14:useLocalDpi xmlns:a14="http://schemas.microsoft.com/office/drawing/2010/main" val="0"/>
              </a:ext>
            </a:extLst>
          </a:blip>
          <a:srcRect t="24749" b="15597"/>
          <a:stretch/>
        </p:blipFill>
        <p:spPr bwMode="auto">
          <a:xfrm>
            <a:off x="7045976" y="846451"/>
            <a:ext cx="5146024" cy="213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A3A9914-ACE5-40C8-98E9-FC17CA77C3BD}"/>
              </a:ext>
            </a:extLst>
          </p:cNvPr>
          <p:cNvPicPr>
            <a:picLocks noChangeAspect="1"/>
          </p:cNvPicPr>
          <p:nvPr/>
        </p:nvPicPr>
        <p:blipFill>
          <a:blip r:embed="rId4"/>
          <a:stretch>
            <a:fillRect/>
          </a:stretch>
        </p:blipFill>
        <p:spPr>
          <a:xfrm>
            <a:off x="7045976" y="1"/>
            <a:ext cx="5146024" cy="836116"/>
          </a:xfrm>
          <a:prstGeom prst="rect">
            <a:avLst/>
          </a:prstGeom>
        </p:spPr>
      </p:pic>
      <p:pic>
        <p:nvPicPr>
          <p:cNvPr id="6" name="Picture 5">
            <a:extLst>
              <a:ext uri="{FF2B5EF4-FFF2-40B4-BE49-F238E27FC236}">
                <a16:creationId xmlns:a16="http://schemas.microsoft.com/office/drawing/2014/main" id="{8C18F766-445C-40ED-9963-2B0FBF5E4AB7}"/>
              </a:ext>
            </a:extLst>
          </p:cNvPr>
          <p:cNvPicPr>
            <a:picLocks noChangeAspect="1"/>
          </p:cNvPicPr>
          <p:nvPr/>
        </p:nvPicPr>
        <p:blipFill rotWithShape="1">
          <a:blip r:embed="rId5"/>
          <a:srcRect t="15841" r="61160" b="67877"/>
          <a:stretch/>
        </p:blipFill>
        <p:spPr>
          <a:xfrm>
            <a:off x="6964469" y="3925251"/>
            <a:ext cx="5227529" cy="2309216"/>
          </a:xfrm>
          <a:prstGeom prst="rect">
            <a:avLst/>
          </a:prstGeom>
        </p:spPr>
      </p:pic>
      <p:pic>
        <p:nvPicPr>
          <p:cNvPr id="7" name="Picture 6">
            <a:extLst>
              <a:ext uri="{FF2B5EF4-FFF2-40B4-BE49-F238E27FC236}">
                <a16:creationId xmlns:a16="http://schemas.microsoft.com/office/drawing/2014/main" id="{E08D9994-B0DE-4B5B-A8EA-B2738C79C96D}"/>
              </a:ext>
            </a:extLst>
          </p:cNvPr>
          <p:cNvPicPr>
            <a:picLocks noChangeAspect="1"/>
          </p:cNvPicPr>
          <p:nvPr/>
        </p:nvPicPr>
        <p:blipFill rotWithShape="1">
          <a:blip r:embed="rId5"/>
          <a:srcRect t="4788" r="60636" b="87296"/>
          <a:stretch/>
        </p:blipFill>
        <p:spPr>
          <a:xfrm>
            <a:off x="6964469" y="3205097"/>
            <a:ext cx="5227529" cy="720154"/>
          </a:xfrm>
          <a:prstGeom prst="rect">
            <a:avLst/>
          </a:prstGeom>
        </p:spPr>
      </p:pic>
    </p:spTree>
    <p:extLst>
      <p:ext uri="{BB962C8B-B14F-4D97-AF65-F5344CB8AC3E}">
        <p14:creationId xmlns:p14="http://schemas.microsoft.com/office/powerpoint/2010/main" val="3250797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96466" y="1379372"/>
            <a:ext cx="9007475" cy="4816476"/>
          </a:xfrm>
        </p:spPr>
        <p:txBody>
          <a:bodyPr>
            <a:normAutofit/>
          </a:bodyPr>
          <a:lstStyle/>
          <a:p>
            <a:pPr algn="just">
              <a:buFont typeface="Wingdings" panose="05000000000000000000" pitchFamily="2" charset="2"/>
              <a:buChar char="Ø"/>
            </a:pPr>
            <a:r>
              <a:rPr lang="en-US" sz="2800" dirty="0">
                <a:latin typeface="Cambria"/>
                <a:cs typeface="Cambria"/>
              </a:rPr>
              <a:t>Minor New York offenses are routinely charged by the government as CIMTs:</a:t>
            </a:r>
          </a:p>
          <a:p>
            <a:pPr lvl="1" algn="just">
              <a:buFont typeface="Wingdings" panose="05000000000000000000" pitchFamily="2" charset="2"/>
              <a:buChar char="Ø"/>
            </a:pPr>
            <a:r>
              <a:rPr lang="en-US" sz="2500" dirty="0">
                <a:latin typeface="Cambria"/>
                <a:cs typeface="Cambria"/>
              </a:rPr>
              <a:t>Theft of services (turnstile jumping), NYPL</a:t>
            </a:r>
            <a:r>
              <a:rPr lang="en-US" altLang="en-US" sz="2500" dirty="0">
                <a:latin typeface="Cambria"/>
                <a:ea typeface="ＭＳ Ｐゴシック" panose="020B0600070205080204" pitchFamily="34" charset="-128"/>
                <a:cs typeface="Cambria"/>
              </a:rPr>
              <a:t> §</a:t>
            </a:r>
            <a:r>
              <a:rPr lang="en-US" sz="2500" dirty="0">
                <a:latin typeface="Cambria"/>
                <a:cs typeface="Cambria"/>
              </a:rPr>
              <a:t>165.15(3)</a:t>
            </a:r>
          </a:p>
          <a:p>
            <a:pPr lvl="1" algn="just">
              <a:buFont typeface="Wingdings" panose="05000000000000000000" pitchFamily="2" charset="2"/>
              <a:buChar char="Ø"/>
            </a:pPr>
            <a:r>
              <a:rPr lang="en-US" sz="2500" dirty="0">
                <a:latin typeface="Cambria"/>
                <a:cs typeface="Cambria"/>
              </a:rPr>
              <a:t>Petit larceny (shoplifting), NYPL</a:t>
            </a:r>
            <a:r>
              <a:rPr lang="en-US" altLang="en-US" sz="2500" dirty="0">
                <a:latin typeface="Cambria"/>
                <a:ea typeface="ＭＳ Ｐゴシック" panose="020B0600070205080204" pitchFamily="34" charset="-128"/>
                <a:cs typeface="Cambria"/>
              </a:rPr>
              <a:t> §1</a:t>
            </a:r>
            <a:r>
              <a:rPr lang="en-US" sz="2500" dirty="0">
                <a:latin typeface="Cambria"/>
                <a:cs typeface="Cambria"/>
              </a:rPr>
              <a:t>55.25 (committed after 11/16/2016)</a:t>
            </a:r>
          </a:p>
          <a:p>
            <a:pPr marL="0" indent="0" algn="just">
              <a:buNone/>
            </a:pPr>
            <a:endParaRPr lang="en-US" sz="2800" dirty="0">
              <a:latin typeface="Cambria"/>
              <a:cs typeface="Cambria"/>
            </a:endParaRPr>
          </a:p>
          <a:p>
            <a:pPr algn="just">
              <a:buFont typeface="Wingdings" panose="05000000000000000000" pitchFamily="2" charset="2"/>
              <a:buChar char="Ø"/>
            </a:pPr>
            <a:r>
              <a:rPr lang="en-US" sz="2800" dirty="0">
                <a:latin typeface="Cambria"/>
                <a:cs typeface="Cambria"/>
              </a:rPr>
              <a:t>BUT some surprisingly </a:t>
            </a:r>
            <a:r>
              <a:rPr lang="en-US" sz="2800" u="sng" dirty="0">
                <a:latin typeface="Cambria"/>
                <a:cs typeface="Cambria"/>
              </a:rPr>
              <a:t>MAY</a:t>
            </a:r>
            <a:r>
              <a:rPr lang="en-US" sz="2800" dirty="0">
                <a:latin typeface="Cambria"/>
                <a:cs typeface="Cambria"/>
              </a:rPr>
              <a:t> NOT be CIMTs so do NOT assume you know just by looking at the statute</a:t>
            </a:r>
          </a:p>
          <a:p>
            <a:pPr lvl="1" algn="just">
              <a:buFont typeface="Wingdings" panose="05000000000000000000" pitchFamily="2" charset="2"/>
              <a:buChar char="Ø"/>
            </a:pPr>
            <a:r>
              <a:rPr lang="en-US" sz="2600" dirty="0">
                <a:latin typeface="Cambria"/>
                <a:cs typeface="Cambria"/>
              </a:rPr>
              <a:t>Resisting Arrest, NYPL § 205.30</a:t>
            </a:r>
          </a:p>
        </p:txBody>
      </p:sp>
      <p:sp>
        <p:nvSpPr>
          <p:cNvPr id="2" name="Title 1"/>
          <p:cNvSpPr>
            <a:spLocks noGrp="1"/>
          </p:cNvSpPr>
          <p:nvPr>
            <p:ph type="title" idx="4294967295"/>
          </p:nvPr>
        </p:nvSpPr>
        <p:spPr>
          <a:xfrm>
            <a:off x="1907628" y="252247"/>
            <a:ext cx="8596313" cy="1001001"/>
          </a:xfrm>
        </p:spPr>
        <p:txBody>
          <a:bodyPr>
            <a:normAutofit/>
          </a:bodyPr>
          <a:lstStyle/>
          <a:p>
            <a:pPr algn="ctr"/>
            <a:r>
              <a:rPr lang="en-US" sz="5400" b="1" dirty="0">
                <a:solidFill>
                  <a:schemeClr val="accent2"/>
                </a:solidFill>
                <a:latin typeface="Cambria"/>
                <a:cs typeface="Cambria"/>
              </a:rPr>
              <a:t>NYPL AND CIMTs</a:t>
            </a:r>
          </a:p>
        </p:txBody>
      </p:sp>
    </p:spTree>
    <p:extLst>
      <p:ext uri="{BB962C8B-B14F-4D97-AF65-F5344CB8AC3E}">
        <p14:creationId xmlns:p14="http://schemas.microsoft.com/office/powerpoint/2010/main" val="5008300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6237288" y="985947"/>
            <a:ext cx="4672450" cy="5241432"/>
          </a:xfrm>
          <a:ln>
            <a:solidFill>
              <a:schemeClr val="tx1"/>
            </a:solidFill>
          </a:ln>
        </p:spPr>
        <p:txBody>
          <a:bodyPr>
            <a:noAutofit/>
          </a:bodyPr>
          <a:lstStyle/>
          <a:p>
            <a:pPr marL="0" indent="0">
              <a:buNone/>
            </a:pPr>
            <a:r>
              <a:rPr lang="en-US" dirty="0"/>
              <a:t>Deportable if convicted of:</a:t>
            </a:r>
          </a:p>
          <a:p>
            <a:pPr>
              <a:buFont typeface="Wingdings" panose="05000000000000000000" pitchFamily="2" charset="2"/>
              <a:buChar char="Ø"/>
            </a:pPr>
            <a:r>
              <a:rPr lang="en-US" dirty="0"/>
              <a:t>  </a:t>
            </a:r>
            <a:r>
              <a:rPr lang="en-US" u="sng" dirty="0"/>
              <a:t>ONE CIMT</a:t>
            </a:r>
            <a:r>
              <a:rPr lang="en-US" dirty="0"/>
              <a:t> that was </a:t>
            </a:r>
            <a:r>
              <a:rPr lang="en-US" b="1" dirty="0"/>
              <a:t>committed</a:t>
            </a:r>
            <a:r>
              <a:rPr lang="en-US" dirty="0"/>
              <a:t> within 5  years of admission for which a sentence of a year or longer may be imposed* (INA § 237(a)(2)(A)(i))</a:t>
            </a:r>
          </a:p>
          <a:p>
            <a:pPr>
              <a:buFont typeface="Wingdings" panose="05000000000000000000" pitchFamily="2" charset="2"/>
              <a:buChar char="Ø"/>
            </a:pPr>
            <a:r>
              <a:rPr lang="en-US" dirty="0"/>
              <a:t>  </a:t>
            </a:r>
            <a:r>
              <a:rPr lang="en-US" u="sng" dirty="0"/>
              <a:t>TWO CIMTs </a:t>
            </a:r>
            <a:r>
              <a:rPr lang="en-US" dirty="0"/>
              <a:t>at any time &amp; not arising out of single scheme of criminal misconduct (INA § 237(a)(2)(A)(ii))</a:t>
            </a:r>
          </a:p>
          <a:p>
            <a:pPr>
              <a:buFont typeface="Wingdings" panose="05000000000000000000" pitchFamily="2" charset="2"/>
              <a:buChar char="Ø"/>
            </a:pPr>
            <a:endParaRPr lang="en-US" dirty="0"/>
          </a:p>
          <a:p>
            <a:pPr>
              <a:buFont typeface="Wingdings" panose="05000000000000000000" pitchFamily="2" charset="2"/>
              <a:buChar char="Ø"/>
            </a:pPr>
            <a:r>
              <a:rPr lang="en-US" b="1" dirty="0"/>
              <a:t>  IN NY, one A misdemeanor CIMT committed within 5 years of admission or</a:t>
            </a:r>
          </a:p>
          <a:p>
            <a:pPr>
              <a:buFont typeface="Wingdings" panose="05000000000000000000" pitchFamily="2" charset="2"/>
              <a:buChar char="Ø"/>
            </a:pPr>
            <a:r>
              <a:rPr lang="en-US" b="1" dirty="0"/>
              <a:t>  Two CIMTs at any time if not “single scheme”</a:t>
            </a:r>
            <a:endParaRPr lang="en-US" dirty="0"/>
          </a:p>
          <a:p>
            <a:pPr marL="282575" lvl="1" indent="0" algn="just">
              <a:buNone/>
            </a:pPr>
            <a:endParaRPr lang="en-US" sz="2000" dirty="0">
              <a:solidFill>
                <a:srgbClr val="C00000"/>
              </a:solidFill>
            </a:endParaRPr>
          </a:p>
          <a:p>
            <a:pPr marL="282575" lvl="1" indent="0" algn="just">
              <a:buNone/>
            </a:pPr>
            <a:r>
              <a:rPr lang="en-US" sz="2000" dirty="0">
                <a:solidFill>
                  <a:srgbClr val="C00000"/>
                </a:solidFill>
              </a:rPr>
              <a:t>*“Admission” is a term of art</a:t>
            </a:r>
          </a:p>
        </p:txBody>
      </p:sp>
      <p:sp>
        <p:nvSpPr>
          <p:cNvPr id="4" name="Content Placeholder 3"/>
          <p:cNvSpPr>
            <a:spLocks noGrp="1"/>
          </p:cNvSpPr>
          <p:nvPr>
            <p:ph sz="half" idx="4294967295"/>
          </p:nvPr>
        </p:nvSpPr>
        <p:spPr>
          <a:xfrm>
            <a:off x="867104" y="985947"/>
            <a:ext cx="4540468" cy="5241432"/>
          </a:xfrm>
          <a:ln>
            <a:solidFill>
              <a:schemeClr val="tx1"/>
            </a:solidFill>
          </a:ln>
        </p:spPr>
        <p:txBody>
          <a:bodyPr>
            <a:noAutofit/>
          </a:bodyPr>
          <a:lstStyle/>
          <a:p>
            <a:pPr marL="0" indent="0" algn="ctr">
              <a:buNone/>
            </a:pPr>
            <a:r>
              <a:rPr lang="en-US" dirty="0"/>
              <a:t> Inadmissible if convicted of OR admit to having committed </a:t>
            </a:r>
            <a:r>
              <a:rPr lang="en-US" u="sng" dirty="0"/>
              <a:t>ONE CIMT, </a:t>
            </a:r>
            <a:r>
              <a:rPr lang="en-US" b="1" u="sng" dirty="0"/>
              <a:t>EXCEPT:</a:t>
            </a:r>
            <a:endParaRPr lang="en-US" u="sng" dirty="0"/>
          </a:p>
          <a:p>
            <a:pPr>
              <a:buFont typeface="Wingdings" panose="05000000000000000000" pitchFamily="2" charset="2"/>
              <a:buChar char="Ø"/>
            </a:pPr>
            <a:r>
              <a:rPr lang="en-US" dirty="0"/>
              <a:t>  Petty Offense Exception, INA § 212(a)(2)(A)(ii)(II):</a:t>
            </a:r>
          </a:p>
          <a:p>
            <a:pPr lvl="1">
              <a:buFont typeface="Wingdings" panose="05000000000000000000" pitchFamily="2" charset="2"/>
              <a:buChar char="Ø"/>
            </a:pPr>
            <a:r>
              <a:rPr lang="en-US" sz="2000" dirty="0"/>
              <a:t>Only one CIMT conviction;</a:t>
            </a:r>
          </a:p>
          <a:p>
            <a:pPr lvl="1">
              <a:buFont typeface="Wingdings" panose="05000000000000000000" pitchFamily="2" charset="2"/>
              <a:buChar char="Ø"/>
            </a:pPr>
            <a:r>
              <a:rPr lang="en-US" sz="2000" dirty="0"/>
              <a:t>Maximum penalty possible does not exceed 1 year imprisonment; AND</a:t>
            </a:r>
          </a:p>
          <a:p>
            <a:pPr lvl="1">
              <a:buFont typeface="Wingdings" panose="05000000000000000000" pitchFamily="2" charset="2"/>
              <a:buChar char="Ø"/>
            </a:pPr>
            <a:r>
              <a:rPr lang="en-US" sz="2000" dirty="0"/>
              <a:t>Client was not sentenced in excess of 6 months</a:t>
            </a:r>
          </a:p>
          <a:p>
            <a:pPr>
              <a:buFont typeface="Wingdings" panose="05000000000000000000" pitchFamily="2" charset="2"/>
              <a:buChar char="Ø"/>
            </a:pPr>
            <a:r>
              <a:rPr lang="en-US" b="1" dirty="0"/>
              <a:t>  Petty offense: In NY, one A misdemeanor CIMT w/sentence of 6 mos. or less</a:t>
            </a:r>
          </a:p>
        </p:txBody>
      </p:sp>
      <p:sp>
        <p:nvSpPr>
          <p:cNvPr id="2" name="Title 1"/>
          <p:cNvSpPr>
            <a:spLocks noGrp="1"/>
          </p:cNvSpPr>
          <p:nvPr>
            <p:ph type="title" idx="4294967295"/>
          </p:nvPr>
        </p:nvSpPr>
        <p:spPr>
          <a:xfrm>
            <a:off x="1545020" y="132749"/>
            <a:ext cx="8596313" cy="718589"/>
          </a:xfrm>
        </p:spPr>
        <p:txBody>
          <a:bodyPr>
            <a:normAutofit fontScale="90000"/>
          </a:bodyPr>
          <a:lstStyle/>
          <a:p>
            <a:pPr algn="ctr"/>
            <a:r>
              <a:rPr lang="en-US" sz="5000" b="1" dirty="0">
                <a:solidFill>
                  <a:schemeClr val="accent2"/>
                </a:solidFill>
                <a:latin typeface="Cambria"/>
                <a:cs typeface="Cambria"/>
              </a:rPr>
              <a:t>CIMTs AND REMOVABILITY</a:t>
            </a:r>
          </a:p>
        </p:txBody>
      </p:sp>
    </p:spTree>
    <p:extLst>
      <p:ext uri="{BB962C8B-B14F-4D97-AF65-F5344CB8AC3E}">
        <p14:creationId xmlns:p14="http://schemas.microsoft.com/office/powerpoint/2010/main" val="14592308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0262" y="2028859"/>
            <a:ext cx="6724650" cy="4575175"/>
          </a:xfrm>
        </p:spPr>
        <p:txBody>
          <a:bodyPr>
            <a:noAutofit/>
          </a:bodyPr>
          <a:lstStyle/>
          <a:p>
            <a:r>
              <a:rPr lang="en-US" sz="2400" dirty="0">
                <a:latin typeface="Cambria"/>
                <a:cs typeface="Cambria"/>
              </a:rPr>
              <a:t>“Controlled substance” refers to a substance that appears on the federal Controlled Substances Act, </a:t>
            </a:r>
            <a:r>
              <a:rPr lang="en-US" sz="2400" b="1" dirty="0">
                <a:solidFill>
                  <a:srgbClr val="FF0000"/>
                </a:solidFill>
                <a:latin typeface="Cambria"/>
                <a:cs typeface="Cambria"/>
              </a:rPr>
              <a:t>including marijuana</a:t>
            </a:r>
            <a:r>
              <a:rPr lang="en-US" sz="2400" dirty="0">
                <a:latin typeface="Cambria"/>
                <a:cs typeface="Cambria"/>
              </a:rPr>
              <a:t>.</a:t>
            </a:r>
          </a:p>
          <a:p>
            <a:r>
              <a:rPr lang="en-US" sz="2400" dirty="0">
                <a:latin typeface="Cambria"/>
                <a:cs typeface="Cambria"/>
              </a:rPr>
              <a:t>Offenses that can trigger this deportability ground include:</a:t>
            </a:r>
          </a:p>
          <a:p>
            <a:pPr lvl="1"/>
            <a:r>
              <a:rPr lang="en-US" sz="2400" dirty="0">
                <a:latin typeface="Cambria"/>
                <a:cs typeface="Cambria"/>
              </a:rPr>
              <a:t>Simple possession;</a:t>
            </a:r>
          </a:p>
          <a:p>
            <a:pPr lvl="1"/>
            <a:r>
              <a:rPr lang="en-US" sz="2400" dirty="0">
                <a:latin typeface="Cambria"/>
                <a:cs typeface="Cambria"/>
              </a:rPr>
              <a:t>Possession with intent to sell or distribute;</a:t>
            </a:r>
          </a:p>
          <a:p>
            <a:pPr lvl="1"/>
            <a:r>
              <a:rPr lang="en-US" sz="2400" dirty="0">
                <a:latin typeface="Cambria"/>
                <a:cs typeface="Cambria"/>
              </a:rPr>
              <a:t>DUI if under the influence of a controlled substance;</a:t>
            </a:r>
          </a:p>
          <a:p>
            <a:pPr lvl="1"/>
            <a:r>
              <a:rPr lang="en-US" sz="2400" dirty="0">
                <a:latin typeface="Cambria"/>
                <a:cs typeface="Cambria"/>
              </a:rPr>
              <a:t>Paraphernalia offenses with a federal substance;</a:t>
            </a:r>
          </a:p>
          <a:p>
            <a:pPr lvl="1"/>
            <a:r>
              <a:rPr lang="en-US" sz="2400" dirty="0">
                <a:latin typeface="Cambria"/>
                <a:cs typeface="Cambria"/>
              </a:rPr>
              <a:t>Some medical fraud offenses.</a:t>
            </a:r>
          </a:p>
        </p:txBody>
      </p:sp>
      <p:sp>
        <p:nvSpPr>
          <p:cNvPr id="2" name="Title 1"/>
          <p:cNvSpPr>
            <a:spLocks noGrp="1"/>
          </p:cNvSpPr>
          <p:nvPr>
            <p:ph type="title" idx="4294967295"/>
          </p:nvPr>
        </p:nvSpPr>
        <p:spPr>
          <a:xfrm>
            <a:off x="0" y="274638"/>
            <a:ext cx="7402513" cy="1303337"/>
          </a:xfrm>
        </p:spPr>
        <p:txBody>
          <a:bodyPr>
            <a:noAutofit/>
          </a:bodyPr>
          <a:lstStyle/>
          <a:p>
            <a:pPr algn="ctr"/>
            <a:r>
              <a:rPr lang="en-US" sz="4400" b="1" dirty="0">
                <a:solidFill>
                  <a:schemeClr val="accent2"/>
                </a:solidFill>
                <a:latin typeface="Cambria"/>
                <a:cs typeface="Cambria"/>
              </a:rPr>
              <a:t>Controlled Substance Offense (“CSO”)</a:t>
            </a:r>
          </a:p>
        </p:txBody>
      </p:sp>
      <p:pic>
        <p:nvPicPr>
          <p:cNvPr id="4" name="Picture 3">
            <a:extLst>
              <a:ext uri="{FF2B5EF4-FFF2-40B4-BE49-F238E27FC236}">
                <a16:creationId xmlns:a16="http://schemas.microsoft.com/office/drawing/2014/main" id="{8E3A6D5F-6715-47CF-B694-5B0CB5DF1544}"/>
              </a:ext>
            </a:extLst>
          </p:cNvPr>
          <p:cNvPicPr>
            <a:picLocks noChangeAspect="1"/>
          </p:cNvPicPr>
          <p:nvPr/>
        </p:nvPicPr>
        <p:blipFill rotWithShape="1">
          <a:blip r:embed="rId3"/>
          <a:srcRect l="39955" t="4663" r="25517" b="83295"/>
          <a:stretch/>
        </p:blipFill>
        <p:spPr>
          <a:xfrm>
            <a:off x="7724124" y="0"/>
            <a:ext cx="4467876" cy="1953846"/>
          </a:xfrm>
          <a:prstGeom prst="rect">
            <a:avLst/>
          </a:prstGeom>
        </p:spPr>
      </p:pic>
      <p:pic>
        <p:nvPicPr>
          <p:cNvPr id="5" name="Picture 4">
            <a:extLst>
              <a:ext uri="{FF2B5EF4-FFF2-40B4-BE49-F238E27FC236}">
                <a16:creationId xmlns:a16="http://schemas.microsoft.com/office/drawing/2014/main" id="{0B40CF43-0F1A-48D8-A6E5-3858CC1EE224}"/>
              </a:ext>
            </a:extLst>
          </p:cNvPr>
          <p:cNvPicPr>
            <a:picLocks noChangeAspect="1"/>
          </p:cNvPicPr>
          <p:nvPr/>
        </p:nvPicPr>
        <p:blipFill rotWithShape="1">
          <a:blip r:embed="rId3"/>
          <a:srcRect t="4937" r="60636" b="83711"/>
          <a:stretch/>
        </p:blipFill>
        <p:spPr>
          <a:xfrm>
            <a:off x="7599077" y="4316446"/>
            <a:ext cx="4457990" cy="1639059"/>
          </a:xfrm>
          <a:prstGeom prst="rect">
            <a:avLst/>
          </a:prstGeom>
        </p:spPr>
      </p:pic>
    </p:spTree>
    <p:extLst>
      <p:ext uri="{BB962C8B-B14F-4D97-AF65-F5344CB8AC3E}">
        <p14:creationId xmlns:p14="http://schemas.microsoft.com/office/powerpoint/2010/main" val="3591361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294967295"/>
          </p:nvPr>
        </p:nvSpPr>
        <p:spPr>
          <a:xfrm>
            <a:off x="7014123" y="2755899"/>
            <a:ext cx="4184650" cy="3305175"/>
          </a:xfrm>
        </p:spPr>
        <p:txBody>
          <a:bodyPr>
            <a:normAutofit/>
          </a:bodyPr>
          <a:lstStyle/>
          <a:p>
            <a:pPr>
              <a:buFont typeface="Wingdings" panose="05000000000000000000" pitchFamily="2" charset="2"/>
              <a:buChar char="Ø"/>
            </a:pPr>
            <a:r>
              <a:rPr lang="en-US" sz="2400" dirty="0">
                <a:latin typeface="Cambria"/>
                <a:cs typeface="Cambria"/>
              </a:rPr>
              <a:t>  Exception: single “offense” involving 30g or less of marijuana for personal use </a:t>
            </a:r>
          </a:p>
        </p:txBody>
      </p:sp>
      <p:sp>
        <p:nvSpPr>
          <p:cNvPr id="4" name="Text Placeholder 3"/>
          <p:cNvSpPr>
            <a:spLocks noGrp="1"/>
          </p:cNvSpPr>
          <p:nvPr>
            <p:ph type="body" sz="quarter" idx="4294967295"/>
          </p:nvPr>
        </p:nvSpPr>
        <p:spPr>
          <a:xfrm>
            <a:off x="6697225" y="1826719"/>
            <a:ext cx="4186237" cy="576263"/>
          </a:xfrm>
        </p:spPr>
        <p:txBody>
          <a:bodyPr/>
          <a:lstStyle/>
          <a:p>
            <a:pPr algn="ctr"/>
            <a:r>
              <a:rPr lang="en-US" sz="2800" b="1" dirty="0">
                <a:latin typeface="Cambria"/>
                <a:cs typeface="Cambria"/>
              </a:rPr>
              <a:t>DEPORTABILITY</a:t>
            </a:r>
          </a:p>
        </p:txBody>
      </p:sp>
      <p:sp>
        <p:nvSpPr>
          <p:cNvPr id="3" name="Content Placeholder 2"/>
          <p:cNvSpPr>
            <a:spLocks noGrp="1"/>
          </p:cNvSpPr>
          <p:nvPr>
            <p:ph sz="half" idx="4294967295"/>
          </p:nvPr>
        </p:nvSpPr>
        <p:spPr>
          <a:xfrm>
            <a:off x="754063" y="2611712"/>
            <a:ext cx="4938713" cy="3378200"/>
          </a:xfrm>
        </p:spPr>
        <p:txBody>
          <a:bodyPr>
            <a:normAutofit/>
          </a:bodyPr>
          <a:lstStyle/>
          <a:p>
            <a:pPr>
              <a:buFont typeface="Wingdings" panose="05000000000000000000" pitchFamily="2" charset="2"/>
              <a:buChar char="Ø"/>
            </a:pPr>
            <a:r>
              <a:rPr lang="en-US" sz="2400" dirty="0">
                <a:latin typeface="Cambria"/>
                <a:cs typeface="Cambria"/>
              </a:rPr>
              <a:t>  No exception</a:t>
            </a:r>
          </a:p>
          <a:p>
            <a:pPr>
              <a:buFont typeface="Wingdings" panose="05000000000000000000" pitchFamily="2" charset="2"/>
              <a:buChar char="Ø"/>
            </a:pPr>
            <a:r>
              <a:rPr lang="en-US" sz="2400" dirty="0">
                <a:latin typeface="Cambria"/>
                <a:cs typeface="Cambria"/>
              </a:rPr>
              <a:t>  Possible waiver for: single “offense” of 30g or less involving marijuana for personal use</a:t>
            </a:r>
          </a:p>
          <a:p>
            <a:pPr>
              <a:buFont typeface="Wingdings" panose="05000000000000000000" pitchFamily="2" charset="2"/>
              <a:buChar char="Ø"/>
            </a:pPr>
            <a:r>
              <a:rPr lang="en-US" sz="2400" dirty="0">
                <a:latin typeface="Cambria"/>
                <a:cs typeface="Cambria"/>
              </a:rPr>
              <a:t>  Also includes scenarios in which DHS has “reason to believe” that person is a drug trafficker, which can include dismissed charges</a:t>
            </a:r>
          </a:p>
        </p:txBody>
      </p:sp>
      <p:sp>
        <p:nvSpPr>
          <p:cNvPr id="2" name="Text Placeholder 1"/>
          <p:cNvSpPr>
            <a:spLocks noGrp="1"/>
          </p:cNvSpPr>
          <p:nvPr>
            <p:ph type="body" idx="4294967295"/>
          </p:nvPr>
        </p:nvSpPr>
        <p:spPr>
          <a:xfrm>
            <a:off x="754063" y="1740201"/>
            <a:ext cx="4184650" cy="576263"/>
          </a:xfrm>
        </p:spPr>
        <p:txBody>
          <a:bodyPr/>
          <a:lstStyle/>
          <a:p>
            <a:pPr algn="ctr"/>
            <a:r>
              <a:rPr lang="en-US" sz="2800" b="1" dirty="0">
                <a:latin typeface="Cambria"/>
                <a:cs typeface="Cambria"/>
              </a:rPr>
              <a:t>INADMISSIBILITY</a:t>
            </a:r>
          </a:p>
        </p:txBody>
      </p:sp>
      <p:sp>
        <p:nvSpPr>
          <p:cNvPr id="43010" name="Title 1"/>
          <p:cNvSpPr>
            <a:spLocks noGrp="1"/>
          </p:cNvSpPr>
          <p:nvPr>
            <p:ph type="title" idx="4294967295"/>
          </p:nvPr>
        </p:nvSpPr>
        <p:spPr>
          <a:xfrm>
            <a:off x="1671145" y="153002"/>
            <a:ext cx="8596313" cy="1320800"/>
          </a:xfrm>
        </p:spPr>
        <p:txBody>
          <a:bodyPr>
            <a:noAutofit/>
          </a:bodyPr>
          <a:lstStyle/>
          <a:p>
            <a:pPr algn="ctr"/>
            <a:r>
              <a:rPr lang="en-US" altLang="en-US" sz="6000" b="1" dirty="0">
                <a:solidFill>
                  <a:schemeClr val="accent2"/>
                </a:solidFill>
                <a:latin typeface="Cambria"/>
                <a:ea typeface="ＭＳ Ｐゴシック" panose="020B0600070205080204" pitchFamily="34" charset="-128"/>
                <a:cs typeface="Cambria"/>
              </a:rPr>
              <a:t>CSO COMPARISON</a:t>
            </a:r>
          </a:p>
        </p:txBody>
      </p:sp>
    </p:spTree>
    <p:extLst>
      <p:ext uri="{BB962C8B-B14F-4D97-AF65-F5344CB8AC3E}">
        <p14:creationId xmlns:p14="http://schemas.microsoft.com/office/powerpoint/2010/main" val="39204450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6367656" y="2712768"/>
            <a:ext cx="4186237" cy="3303587"/>
          </a:xfrm>
        </p:spPr>
        <p:txBody>
          <a:bodyPr/>
          <a:lstStyle/>
          <a:p>
            <a:pPr marL="0" indent="0">
              <a:buNone/>
            </a:pPr>
            <a:r>
              <a:rPr lang="en-US" sz="2400" b="1" dirty="0"/>
              <a:t>Removable for conviction for purchasing, selling, offering for sale, exchanging, using, owning, possessing, or carrying (or attempt or conspiracy) a firearm or destructive device. INA § 237(a)(2)(C).</a:t>
            </a:r>
          </a:p>
          <a:p>
            <a:pPr lvl="1">
              <a:buFont typeface="Wingdings" panose="05000000000000000000" pitchFamily="2" charset="2"/>
              <a:buChar char="Ø"/>
            </a:pPr>
            <a:r>
              <a:rPr lang="en-US" sz="2200" b="1" dirty="0"/>
              <a:t>NYPL § 265.01(1) (if firearm)</a:t>
            </a:r>
          </a:p>
        </p:txBody>
      </p:sp>
      <p:sp>
        <p:nvSpPr>
          <p:cNvPr id="5" name="Text Placeholder 4"/>
          <p:cNvSpPr>
            <a:spLocks noGrp="1"/>
          </p:cNvSpPr>
          <p:nvPr>
            <p:ph type="body" sz="quarter" idx="4294967295"/>
          </p:nvPr>
        </p:nvSpPr>
        <p:spPr>
          <a:xfrm>
            <a:off x="5673973" y="1832820"/>
            <a:ext cx="4186237" cy="504825"/>
          </a:xfrm>
        </p:spPr>
        <p:txBody>
          <a:bodyPr>
            <a:noAutofit/>
          </a:bodyPr>
          <a:lstStyle/>
          <a:p>
            <a:pPr algn="ctr"/>
            <a:r>
              <a:rPr lang="en-US" sz="3000" b="1" dirty="0"/>
              <a:t>Deportability</a:t>
            </a:r>
          </a:p>
        </p:txBody>
      </p:sp>
      <p:sp>
        <p:nvSpPr>
          <p:cNvPr id="4" name="Content Placeholder 3"/>
          <p:cNvSpPr>
            <a:spLocks noGrp="1"/>
          </p:cNvSpPr>
          <p:nvPr>
            <p:ph sz="half" idx="4294967295"/>
          </p:nvPr>
        </p:nvSpPr>
        <p:spPr>
          <a:xfrm>
            <a:off x="1063366" y="2727984"/>
            <a:ext cx="4184650" cy="1779587"/>
          </a:xfrm>
        </p:spPr>
        <p:txBody>
          <a:bodyPr/>
          <a:lstStyle/>
          <a:p>
            <a:pPr>
              <a:buFont typeface="Wingdings" panose="05000000000000000000" pitchFamily="2" charset="2"/>
              <a:buChar char="Ø"/>
            </a:pPr>
            <a:r>
              <a:rPr lang="en-US" sz="2400" b="1" dirty="0"/>
              <a:t>  Not ground of inadmissibility</a:t>
            </a:r>
          </a:p>
          <a:p>
            <a:pPr>
              <a:buFont typeface="Wingdings" panose="05000000000000000000" pitchFamily="2" charset="2"/>
              <a:buChar char="Ø"/>
            </a:pPr>
            <a:r>
              <a:rPr lang="en-US" sz="2400" b="1" dirty="0"/>
              <a:t>  May be also CIMT</a:t>
            </a:r>
          </a:p>
          <a:p>
            <a:pPr lvl="1"/>
            <a:r>
              <a:rPr lang="en-US" sz="2400" b="1" dirty="0"/>
              <a:t>Firearm w/intent to use – NYPL § 265.01(2)</a:t>
            </a:r>
          </a:p>
          <a:p>
            <a:pPr lvl="1"/>
            <a:endParaRPr lang="en-US" b="1" dirty="0"/>
          </a:p>
        </p:txBody>
      </p:sp>
      <p:sp>
        <p:nvSpPr>
          <p:cNvPr id="3" name="Text Placeholder 2"/>
          <p:cNvSpPr>
            <a:spLocks noGrp="1"/>
          </p:cNvSpPr>
          <p:nvPr>
            <p:ph type="body" idx="4294967295"/>
          </p:nvPr>
        </p:nvSpPr>
        <p:spPr>
          <a:xfrm>
            <a:off x="1150883" y="1881894"/>
            <a:ext cx="4184650" cy="522288"/>
          </a:xfrm>
        </p:spPr>
        <p:txBody>
          <a:bodyPr>
            <a:noAutofit/>
          </a:bodyPr>
          <a:lstStyle/>
          <a:p>
            <a:pPr algn="ctr"/>
            <a:r>
              <a:rPr lang="en-US" sz="3000" b="1" dirty="0"/>
              <a:t>Inadmissibility</a:t>
            </a:r>
          </a:p>
        </p:txBody>
      </p:sp>
      <p:sp>
        <p:nvSpPr>
          <p:cNvPr id="2" name="Title 1"/>
          <p:cNvSpPr>
            <a:spLocks noGrp="1"/>
          </p:cNvSpPr>
          <p:nvPr>
            <p:ph type="title" idx="4294967295"/>
          </p:nvPr>
        </p:nvSpPr>
        <p:spPr>
          <a:xfrm>
            <a:off x="1" y="285750"/>
            <a:ext cx="7378262" cy="841375"/>
          </a:xfrm>
        </p:spPr>
        <p:txBody>
          <a:bodyPr>
            <a:noAutofit/>
          </a:bodyPr>
          <a:lstStyle/>
          <a:p>
            <a:pPr algn="ctr"/>
            <a:r>
              <a:rPr lang="en-US" sz="4600" b="1" dirty="0">
                <a:solidFill>
                  <a:schemeClr val="accent2"/>
                </a:solidFill>
                <a:latin typeface="Cambria" panose="02040503050406030204" pitchFamily="18" charset="0"/>
              </a:rPr>
              <a:t>FIREARM OFFENSES</a:t>
            </a:r>
          </a:p>
        </p:txBody>
      </p:sp>
      <p:pic>
        <p:nvPicPr>
          <p:cNvPr id="7" name="Picture 6">
            <a:extLst>
              <a:ext uri="{FF2B5EF4-FFF2-40B4-BE49-F238E27FC236}">
                <a16:creationId xmlns:a16="http://schemas.microsoft.com/office/drawing/2014/main" id="{7BEB0BEE-F763-4E38-A964-DB4B831021AA}"/>
              </a:ext>
            </a:extLst>
          </p:cNvPr>
          <p:cNvPicPr>
            <a:picLocks noChangeAspect="1"/>
          </p:cNvPicPr>
          <p:nvPr/>
        </p:nvPicPr>
        <p:blipFill rotWithShape="1">
          <a:blip r:embed="rId3"/>
          <a:srcRect l="40516" t="26893" r="25976" b="70119"/>
          <a:stretch/>
        </p:blipFill>
        <p:spPr>
          <a:xfrm>
            <a:off x="7046521" y="780647"/>
            <a:ext cx="5163540" cy="781917"/>
          </a:xfrm>
          <a:prstGeom prst="rect">
            <a:avLst/>
          </a:prstGeom>
        </p:spPr>
      </p:pic>
      <p:pic>
        <p:nvPicPr>
          <p:cNvPr id="8" name="Picture 7">
            <a:extLst>
              <a:ext uri="{FF2B5EF4-FFF2-40B4-BE49-F238E27FC236}">
                <a16:creationId xmlns:a16="http://schemas.microsoft.com/office/drawing/2014/main" id="{E17FBA82-E243-4FF3-A3BF-FED820123DC2}"/>
              </a:ext>
            </a:extLst>
          </p:cNvPr>
          <p:cNvPicPr/>
          <p:nvPr/>
        </p:nvPicPr>
        <p:blipFill>
          <a:blip r:embed="rId4"/>
          <a:stretch/>
        </p:blipFill>
        <p:spPr>
          <a:xfrm>
            <a:off x="7046520" y="-15281"/>
            <a:ext cx="5145480" cy="835560"/>
          </a:xfrm>
          <a:prstGeom prst="rect">
            <a:avLst/>
          </a:prstGeom>
          <a:ln>
            <a:noFill/>
          </a:ln>
        </p:spPr>
      </p:pic>
    </p:spTree>
    <p:extLst>
      <p:ext uri="{BB962C8B-B14F-4D97-AF65-F5344CB8AC3E}">
        <p14:creationId xmlns:p14="http://schemas.microsoft.com/office/powerpoint/2010/main" val="2627335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6135250" y="2863889"/>
            <a:ext cx="4291012" cy="3303588"/>
          </a:xfrm>
          <a:ln>
            <a:solidFill>
              <a:schemeClr val="tx1"/>
            </a:solidFill>
          </a:ln>
        </p:spPr>
        <p:txBody>
          <a:bodyPr>
            <a:noAutofit/>
          </a:bodyPr>
          <a:lstStyle/>
          <a:p>
            <a:pPr>
              <a:buFont typeface="Wingdings" panose="05000000000000000000" pitchFamily="2" charset="2"/>
              <a:buChar char="Ø"/>
            </a:pPr>
            <a:r>
              <a:rPr lang="en-US" sz="2200" dirty="0">
                <a:latin typeface="Cambria"/>
                <a:cs typeface="Cambria"/>
              </a:rPr>
              <a:t>Conviction in criminal court (e.g., criminal contempt, etc.); </a:t>
            </a:r>
          </a:p>
          <a:p>
            <a:pPr marL="0" indent="0">
              <a:buNone/>
            </a:pPr>
            <a:r>
              <a:rPr lang="en-US" sz="2200" dirty="0">
                <a:latin typeface="Cambria"/>
                <a:cs typeface="Cambria"/>
              </a:rPr>
              <a:t>	</a:t>
            </a:r>
            <a:r>
              <a:rPr lang="en-US" sz="2200" u="sng" dirty="0">
                <a:latin typeface="Cambria"/>
                <a:cs typeface="Cambria"/>
              </a:rPr>
              <a:t>OR</a:t>
            </a:r>
            <a:endParaRPr lang="en-US" sz="2200" dirty="0">
              <a:latin typeface="Cambria"/>
              <a:cs typeface="Cambria"/>
            </a:endParaRPr>
          </a:p>
          <a:p>
            <a:pPr>
              <a:buFont typeface="Wingdings" panose="05000000000000000000" pitchFamily="2" charset="2"/>
              <a:buChar char="Ø"/>
            </a:pPr>
            <a:r>
              <a:rPr lang="en-US" sz="2200" dirty="0">
                <a:latin typeface="Cambria"/>
                <a:cs typeface="Cambria"/>
              </a:rPr>
              <a:t>Finding of a violation of OOP by family court or other tribunal (no criminal conviction required)* (more on this later)</a:t>
            </a:r>
          </a:p>
        </p:txBody>
      </p:sp>
      <p:sp>
        <p:nvSpPr>
          <p:cNvPr id="5" name="Text Placeholder 4"/>
          <p:cNvSpPr>
            <a:spLocks noGrp="1"/>
          </p:cNvSpPr>
          <p:nvPr>
            <p:ph type="body" sz="quarter" idx="4294967295"/>
          </p:nvPr>
        </p:nvSpPr>
        <p:spPr>
          <a:xfrm>
            <a:off x="6135250" y="1807096"/>
            <a:ext cx="4291012" cy="873125"/>
          </a:xfrm>
          <a:ln>
            <a:solidFill>
              <a:schemeClr val="tx1"/>
            </a:solidFill>
          </a:ln>
        </p:spPr>
        <p:txBody>
          <a:bodyPr/>
          <a:lstStyle/>
          <a:p>
            <a:pPr algn="ctr"/>
            <a:r>
              <a:rPr lang="en-US" sz="2600" b="1" dirty="0">
                <a:latin typeface="Cambria"/>
                <a:cs typeface="Cambria"/>
              </a:rPr>
              <a:t>Violators of Protection Orders</a:t>
            </a:r>
          </a:p>
        </p:txBody>
      </p:sp>
      <p:sp>
        <p:nvSpPr>
          <p:cNvPr id="4" name="Content Placeholder 3"/>
          <p:cNvSpPr>
            <a:spLocks noGrp="1"/>
          </p:cNvSpPr>
          <p:nvPr>
            <p:ph sz="half" idx="4294967295"/>
          </p:nvPr>
        </p:nvSpPr>
        <p:spPr>
          <a:xfrm>
            <a:off x="1166647" y="2863889"/>
            <a:ext cx="4410075" cy="3303588"/>
          </a:xfrm>
          <a:ln>
            <a:solidFill>
              <a:schemeClr val="tx1"/>
            </a:solidFill>
          </a:ln>
        </p:spPr>
        <p:txBody>
          <a:bodyPr>
            <a:normAutofit/>
          </a:bodyPr>
          <a:lstStyle/>
          <a:p>
            <a:pPr>
              <a:buFont typeface="Wingdings" panose="05000000000000000000" pitchFamily="2" charset="2"/>
              <a:buChar char="Ø"/>
            </a:pPr>
            <a:r>
              <a:rPr lang="en-US" sz="2400" dirty="0">
                <a:latin typeface="Cambria"/>
                <a:cs typeface="Cambria"/>
              </a:rPr>
              <a:t>Requires a conviction</a:t>
            </a:r>
          </a:p>
          <a:p>
            <a:pPr>
              <a:buFont typeface="Wingdings" panose="05000000000000000000" pitchFamily="2" charset="2"/>
              <a:buChar char="Ø"/>
            </a:pPr>
            <a:r>
              <a:rPr lang="en-US" sz="2400" dirty="0">
                <a:latin typeface="Cambria"/>
                <a:cs typeface="Cambria"/>
              </a:rPr>
              <a:t>“Domestic violence” = </a:t>
            </a:r>
          </a:p>
          <a:p>
            <a:pPr lvl="1">
              <a:buFont typeface="Wingdings" panose="05000000000000000000" pitchFamily="2" charset="2"/>
              <a:buChar char="Ø"/>
            </a:pPr>
            <a:r>
              <a:rPr lang="en-US" sz="2200" dirty="0">
                <a:latin typeface="Cambria"/>
                <a:cs typeface="Cambria"/>
              </a:rPr>
              <a:t>crime of violence (18 U.S.C. § 16) +</a:t>
            </a:r>
          </a:p>
          <a:p>
            <a:pPr lvl="1">
              <a:buFont typeface="Wingdings" panose="05000000000000000000" pitchFamily="2" charset="2"/>
              <a:buChar char="Ø"/>
            </a:pPr>
            <a:r>
              <a:rPr lang="en-US" sz="2200" dirty="0">
                <a:latin typeface="Cambria"/>
                <a:cs typeface="Cambria"/>
              </a:rPr>
              <a:t>Against person protected by domestic laws of jurisdiction </a:t>
            </a:r>
          </a:p>
          <a:p>
            <a:pPr algn="just"/>
            <a:endParaRPr lang="en-US" sz="2200" dirty="0"/>
          </a:p>
        </p:txBody>
      </p:sp>
      <p:sp>
        <p:nvSpPr>
          <p:cNvPr id="3" name="Text Placeholder 2"/>
          <p:cNvSpPr>
            <a:spLocks noGrp="1"/>
          </p:cNvSpPr>
          <p:nvPr>
            <p:ph type="body" idx="4294967295"/>
          </p:nvPr>
        </p:nvSpPr>
        <p:spPr>
          <a:xfrm>
            <a:off x="1166647" y="1807096"/>
            <a:ext cx="4410075" cy="873125"/>
          </a:xfrm>
          <a:ln>
            <a:solidFill>
              <a:schemeClr val="tx1"/>
            </a:solidFill>
          </a:ln>
        </p:spPr>
        <p:txBody>
          <a:bodyPr/>
          <a:lstStyle/>
          <a:p>
            <a:pPr algn="ctr"/>
            <a:r>
              <a:rPr lang="en-US" sz="2800" b="1" dirty="0">
                <a:latin typeface="Cambria"/>
                <a:cs typeface="Cambria"/>
              </a:rPr>
              <a:t>Crime of Domestic Violence</a:t>
            </a:r>
          </a:p>
        </p:txBody>
      </p:sp>
      <p:sp>
        <p:nvSpPr>
          <p:cNvPr id="2" name="Title 1"/>
          <p:cNvSpPr>
            <a:spLocks noGrp="1"/>
          </p:cNvSpPr>
          <p:nvPr>
            <p:ph type="title" idx="4294967295"/>
          </p:nvPr>
        </p:nvSpPr>
        <p:spPr>
          <a:xfrm>
            <a:off x="0" y="157318"/>
            <a:ext cx="7678058" cy="1320800"/>
          </a:xfrm>
        </p:spPr>
        <p:txBody>
          <a:bodyPr>
            <a:noAutofit/>
          </a:bodyPr>
          <a:lstStyle/>
          <a:p>
            <a:pPr algn="ctr"/>
            <a:r>
              <a:rPr lang="en-US" sz="3800" b="1" dirty="0">
                <a:solidFill>
                  <a:schemeClr val="accent2"/>
                </a:solidFill>
                <a:latin typeface="Cambria"/>
                <a:cs typeface="Cambria"/>
              </a:rPr>
              <a:t>DOMESTIC VIOLENCE-RELATED GROUNDS OF DEPORTABILITY</a:t>
            </a:r>
          </a:p>
        </p:txBody>
      </p:sp>
      <p:pic>
        <p:nvPicPr>
          <p:cNvPr id="7" name="Picture 1">
            <a:extLst>
              <a:ext uri="{FF2B5EF4-FFF2-40B4-BE49-F238E27FC236}">
                <a16:creationId xmlns:a16="http://schemas.microsoft.com/office/drawing/2014/main" id="{6E01EE34-57E5-45CF-845C-D07B84152F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8057" y="912968"/>
            <a:ext cx="4513943" cy="82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7D98490-3D10-4F31-90C6-4C5C05590444}"/>
              </a:ext>
            </a:extLst>
          </p:cNvPr>
          <p:cNvPicPr>
            <a:picLocks noChangeAspect="1"/>
          </p:cNvPicPr>
          <p:nvPr/>
        </p:nvPicPr>
        <p:blipFill>
          <a:blip r:embed="rId4"/>
          <a:stretch>
            <a:fillRect/>
          </a:stretch>
        </p:blipFill>
        <p:spPr>
          <a:xfrm>
            <a:off x="7678057" y="0"/>
            <a:ext cx="4513943" cy="903720"/>
          </a:xfrm>
          <a:prstGeom prst="rect">
            <a:avLst/>
          </a:prstGeom>
        </p:spPr>
      </p:pic>
    </p:spTree>
    <p:extLst>
      <p:ext uri="{BB962C8B-B14F-4D97-AF65-F5344CB8AC3E}">
        <p14:creationId xmlns:p14="http://schemas.microsoft.com/office/powerpoint/2010/main" val="2831418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65246" y="1421566"/>
            <a:ext cx="6184231" cy="590931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Nearly ¼ of New York residents are immigrants.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Nearly three in five immigrants in New York are naturalized U.S. citizens.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1/5</a:t>
            </a:r>
            <a:r>
              <a:rPr kumimoji="0" lang="en-US" sz="18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of U.S. citizens have at least one immigrant parent.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Over half a million U.S. citizens in New York live with at least one family member who is undocumented.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New York is home to over 28,000 Deferred Action for Childhood Arrivals (DACA) (a.k.a. “Dreamers) recipients.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prstClr val="black"/>
              </a:solidFill>
              <a:latin typeface="Calibri" panose="020F0502020204030204"/>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335780" y="536128"/>
            <a:ext cx="557088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IMPACTED POPULATION*</a:t>
            </a:r>
          </a:p>
        </p:txBody>
      </p:sp>
      <p:pic>
        <p:nvPicPr>
          <p:cNvPr id="6" name="Picture 5">
            <a:extLst>
              <a:ext uri="{FF2B5EF4-FFF2-40B4-BE49-F238E27FC236}">
                <a16:creationId xmlns:a16="http://schemas.microsoft.com/office/drawing/2014/main" id="{F7B0F603-58D2-48B8-9782-AF6E0B69D205}"/>
              </a:ext>
            </a:extLst>
          </p:cNvPr>
          <p:cNvPicPr>
            <a:picLocks noChangeAspect="1"/>
          </p:cNvPicPr>
          <p:nvPr/>
        </p:nvPicPr>
        <p:blipFill>
          <a:blip r:embed="rId4"/>
          <a:stretch>
            <a:fillRect/>
          </a:stretch>
        </p:blipFill>
        <p:spPr>
          <a:xfrm>
            <a:off x="6997394" y="890071"/>
            <a:ext cx="4677277" cy="4038276"/>
          </a:xfrm>
          <a:prstGeom prst="rect">
            <a:avLst/>
          </a:prstGeom>
        </p:spPr>
      </p:pic>
      <p:sp>
        <p:nvSpPr>
          <p:cNvPr id="8" name="TextBox 7">
            <a:extLst>
              <a:ext uri="{FF2B5EF4-FFF2-40B4-BE49-F238E27FC236}">
                <a16:creationId xmlns:a16="http://schemas.microsoft.com/office/drawing/2014/main" id="{08339B59-1630-4496-B4BF-E53970DED403}"/>
              </a:ext>
            </a:extLst>
          </p:cNvPr>
          <p:cNvSpPr txBox="1"/>
          <p:nvPr/>
        </p:nvSpPr>
        <p:spPr>
          <a:xfrm>
            <a:off x="753850" y="5436434"/>
            <a:ext cx="9791463" cy="923330"/>
          </a:xfrm>
          <a:prstGeom prst="rect">
            <a:avLst/>
          </a:prstGeom>
          <a:noFill/>
        </p:spPr>
        <p:txBody>
          <a:bodyPr wrap="none" rtlCol="0">
            <a:spAutoFit/>
          </a:bodyPr>
          <a:lstStyle/>
          <a:p>
            <a:r>
              <a:rPr lang="en-US" dirty="0"/>
              <a:t>*Immigrants In New York.  American Immigration Council (2020) available at </a:t>
            </a:r>
          </a:p>
          <a:p>
            <a:r>
              <a:rPr lang="en-US" dirty="0">
                <a:hlinkClick r:id="rId5" action="ppaction://hlinkfile"/>
              </a:rPr>
              <a:t>file:///C:/Users/17169/Desktop/Trainings/NYND%20Federal%20Training/immigrants_in_new_york.pdf</a:t>
            </a:r>
            <a:endParaRPr lang="en-US" dirty="0"/>
          </a:p>
          <a:p>
            <a:endParaRPr lang="en-US" dirty="0"/>
          </a:p>
        </p:txBody>
      </p:sp>
    </p:spTree>
    <p:extLst>
      <p:ext uri="{BB962C8B-B14F-4D97-AF65-F5344CB8AC3E}">
        <p14:creationId xmlns:p14="http://schemas.microsoft.com/office/powerpoint/2010/main" val="33088070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66193" y="1548799"/>
            <a:ext cx="8839200" cy="4876800"/>
          </a:xfrm>
        </p:spPr>
        <p:txBody>
          <a:bodyPr>
            <a:normAutofit lnSpcReduction="10000"/>
          </a:bodyPr>
          <a:lstStyle/>
          <a:p>
            <a:pPr>
              <a:buFont typeface="Wingdings" panose="05000000000000000000" pitchFamily="2" charset="2"/>
              <a:buChar char="Ø"/>
              <a:defRPr/>
            </a:pPr>
            <a:r>
              <a:rPr lang="en-US" sz="3800" dirty="0"/>
              <a:t>  Includes offenses that are intentional, knowing, reckless and criminally negligent or involve an omission that constitutes maltreatment of a child under the age of 18 or impairs a child’s physical/mental well-being</a:t>
            </a:r>
          </a:p>
          <a:p>
            <a:pPr>
              <a:buFont typeface="Wingdings" panose="05000000000000000000" pitchFamily="2" charset="2"/>
              <a:buChar char="Ø"/>
              <a:defRPr/>
            </a:pPr>
            <a:r>
              <a:rPr lang="en-US" sz="3800" dirty="0"/>
              <a:t>  Currently being litigated at Second Circuit: NYPL § 260.10 endangering the welfare of a child</a:t>
            </a:r>
          </a:p>
          <a:p>
            <a:pPr>
              <a:buClr>
                <a:schemeClr val="accent1">
                  <a:lumMod val="75000"/>
                </a:schemeClr>
              </a:buClr>
              <a:buFont typeface="Wingdings" panose="05000000000000000000" pitchFamily="2" charset="2"/>
              <a:buChar char="Ø"/>
              <a:defRPr/>
            </a:pPr>
            <a:endParaRPr lang="en-US" sz="3800" dirty="0"/>
          </a:p>
          <a:p>
            <a:pPr marL="0" indent="0">
              <a:buNone/>
              <a:defRPr/>
            </a:pPr>
            <a:endParaRPr lang="en-US" dirty="0"/>
          </a:p>
        </p:txBody>
      </p:sp>
      <p:sp>
        <p:nvSpPr>
          <p:cNvPr id="2" name="Title 1"/>
          <p:cNvSpPr>
            <a:spLocks noGrp="1"/>
          </p:cNvSpPr>
          <p:nvPr>
            <p:ph type="title" idx="4294967295"/>
          </p:nvPr>
        </p:nvSpPr>
        <p:spPr>
          <a:xfrm>
            <a:off x="1466193" y="0"/>
            <a:ext cx="8596313" cy="1320800"/>
          </a:xfrm>
        </p:spPr>
        <p:txBody>
          <a:bodyPr>
            <a:normAutofit/>
          </a:bodyPr>
          <a:lstStyle/>
          <a:p>
            <a:pPr algn="ctr">
              <a:defRPr/>
            </a:pPr>
            <a:r>
              <a:rPr lang="en-US" sz="4400" b="1" dirty="0">
                <a:solidFill>
                  <a:schemeClr val="accent2"/>
                </a:solidFill>
                <a:latin typeface="Cambria" panose="02040503050406030204" pitchFamily="18" charset="0"/>
                <a:ea typeface="Cambria" panose="02040503050406030204" pitchFamily="18" charset="0"/>
              </a:rPr>
              <a:t>CRIMES AGAINST A CHILD</a:t>
            </a:r>
          </a:p>
        </p:txBody>
      </p:sp>
    </p:spTree>
    <p:extLst>
      <p:ext uri="{BB962C8B-B14F-4D97-AF65-F5344CB8AC3E}">
        <p14:creationId xmlns:p14="http://schemas.microsoft.com/office/powerpoint/2010/main" val="2651289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ustomShape 1"/>
          <p:cNvSpPr/>
          <p:nvPr/>
        </p:nvSpPr>
        <p:spPr>
          <a:xfrm>
            <a:off x="1828800" y="457200"/>
            <a:ext cx="8609760" cy="137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3600" b="1" strike="noStrike" spc="-1" dirty="0">
                <a:solidFill>
                  <a:schemeClr val="accent2"/>
                </a:solidFill>
                <a:uFill>
                  <a:solidFill>
                    <a:srgbClr val="FFFFFF"/>
                  </a:solidFill>
                </a:uFill>
                <a:latin typeface="Trebuchet MS"/>
              </a:rPr>
              <a:t>CONDUCT-BASED FINDINGS THAT MAY BAR IMMIGRATION RELIEF</a:t>
            </a:r>
            <a:endParaRPr lang="en-US" sz="1800" b="0" strike="noStrike" spc="-1" dirty="0">
              <a:solidFill>
                <a:schemeClr val="accent2"/>
              </a:solidFill>
              <a:uFill>
                <a:solidFill>
                  <a:srgbClr val="FFFFFF"/>
                </a:solidFill>
              </a:uFill>
              <a:latin typeface="Trebuchet MS" panose="020B0603020202020204" pitchFamily="34" charset="0"/>
            </a:endParaRPr>
          </a:p>
        </p:txBody>
      </p:sp>
      <p:sp>
        <p:nvSpPr>
          <p:cNvPr id="310" name="CustomShape 2"/>
          <p:cNvSpPr/>
          <p:nvPr/>
        </p:nvSpPr>
        <p:spPr>
          <a:xfrm>
            <a:off x="1828800" y="1981080"/>
            <a:ext cx="8533800" cy="4647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6470" indent="-285750">
              <a:lnSpc>
                <a:spcPct val="100000"/>
              </a:lnSpc>
              <a:buClr>
                <a:schemeClr val="accent1"/>
              </a:buClr>
              <a:buSzPct val="80000"/>
              <a:buFont typeface="Wingdings" panose="05000000000000000000" pitchFamily="2" charset="2"/>
              <a:buChar char="Ø"/>
            </a:pPr>
            <a:r>
              <a:rPr lang="en-US" sz="1800" b="1" strike="noStrike" spc="-1" dirty="0">
                <a:solidFill>
                  <a:srgbClr val="404040"/>
                </a:solidFill>
                <a:uFill>
                  <a:solidFill>
                    <a:srgbClr val="FFFFFF"/>
                  </a:solidFill>
                </a:uFill>
                <a:latin typeface="Trebuchet MS"/>
              </a:rPr>
              <a:t>Prostitution </a:t>
            </a:r>
            <a:r>
              <a:rPr lang="en-US" sz="1800" b="0" strike="noStrike" spc="-1" dirty="0">
                <a:solidFill>
                  <a:srgbClr val="404040"/>
                </a:solidFill>
                <a:uFill>
                  <a:solidFill>
                    <a:srgbClr val="FFFFFF"/>
                  </a:solidFill>
                </a:uFill>
                <a:latin typeface="Trebuchet MS"/>
              </a:rPr>
              <a:t>(i.e., finding of engaging in sex for money within past 10 years is inadmissible) 8 USC § 1182(a)(2)(D)</a:t>
            </a:r>
            <a:endParaRPr lang="en-US" spc="-1" dirty="0">
              <a:solidFill>
                <a:srgbClr val="000000"/>
              </a:solidFill>
              <a:uFill>
                <a:solidFill>
                  <a:srgbClr val="FFFFFF"/>
                </a:solidFill>
              </a:uFill>
              <a:latin typeface="Trebuchet MS" panose="020B0603020202020204" pitchFamily="34" charset="0"/>
            </a:endParaRPr>
          </a:p>
          <a:p>
            <a:pPr marL="286470" indent="-285750">
              <a:lnSpc>
                <a:spcPct val="100000"/>
              </a:lnSpc>
              <a:buClr>
                <a:schemeClr val="accent1"/>
              </a:buClr>
              <a:buSzPct val="80000"/>
              <a:buFont typeface="Wingdings" panose="05000000000000000000" pitchFamily="2" charset="2"/>
              <a:buChar char="Ø"/>
            </a:pPr>
            <a:r>
              <a:rPr lang="en-US" sz="1800" b="1" strike="noStrike" spc="-1" dirty="0">
                <a:solidFill>
                  <a:srgbClr val="404040"/>
                </a:solidFill>
                <a:uFill>
                  <a:solidFill>
                    <a:srgbClr val="FFFFFF"/>
                  </a:solidFill>
                </a:uFill>
                <a:latin typeface="Trebuchet MS"/>
              </a:rPr>
              <a:t>Drug Trafficking </a:t>
            </a:r>
            <a:r>
              <a:rPr lang="en-US" sz="1800" b="0" strike="noStrike" spc="-1" dirty="0">
                <a:solidFill>
                  <a:srgbClr val="404040"/>
                </a:solidFill>
                <a:uFill>
                  <a:solidFill>
                    <a:srgbClr val="FFFFFF"/>
                  </a:solidFill>
                </a:uFill>
                <a:latin typeface="Trebuchet MS"/>
              </a:rPr>
              <a:t>(i.e., “reason to believe” of assisting in or drug trafficking is inadmissible but not deportable) 8 USC § 1182(a)(2)(C)</a:t>
            </a:r>
            <a:endParaRPr lang="en-US" spc="-1" dirty="0">
              <a:solidFill>
                <a:srgbClr val="000000"/>
              </a:solidFill>
              <a:uFill>
                <a:solidFill>
                  <a:srgbClr val="FFFFFF"/>
                </a:solidFill>
              </a:uFill>
              <a:latin typeface="Trebuchet MS" panose="020B0603020202020204" pitchFamily="34" charset="0"/>
            </a:endParaRPr>
          </a:p>
          <a:p>
            <a:pPr marL="286470" indent="-285750">
              <a:lnSpc>
                <a:spcPct val="100000"/>
              </a:lnSpc>
              <a:buClr>
                <a:schemeClr val="accent1"/>
              </a:buClr>
              <a:buSzPct val="80000"/>
              <a:buFont typeface="Wingdings" panose="05000000000000000000" pitchFamily="2" charset="2"/>
              <a:buChar char="Ø"/>
            </a:pPr>
            <a:r>
              <a:rPr lang="en-US" sz="1800" b="1" strike="noStrike" spc="-1" dirty="0">
                <a:solidFill>
                  <a:srgbClr val="404040"/>
                </a:solidFill>
                <a:uFill>
                  <a:solidFill>
                    <a:srgbClr val="FFFFFF"/>
                  </a:solidFill>
                </a:uFill>
                <a:latin typeface="Trebuchet MS"/>
              </a:rPr>
              <a:t>Drug Addict or Abuser </a:t>
            </a:r>
            <a:r>
              <a:rPr lang="en-US" sz="1800" b="0" strike="noStrike" spc="-1" dirty="0">
                <a:solidFill>
                  <a:srgbClr val="404040"/>
                </a:solidFill>
                <a:uFill>
                  <a:solidFill>
                    <a:srgbClr val="FFFFFF"/>
                  </a:solidFill>
                </a:uFill>
                <a:latin typeface="Trebuchet MS"/>
              </a:rPr>
              <a:t>(i.e., inadmissible if a “current” drug addict or abuser, and deportable if he/she has been one at any time since admission to the U.S. within the past 3 years) 8 USC §1182(a)(1)(A)(iii) (inadmissibility) and 8 USC §1227(a)(2)(B)(ii) (deportability)</a:t>
            </a:r>
            <a:endParaRPr lang="en-US" spc="-1" dirty="0">
              <a:solidFill>
                <a:srgbClr val="000000"/>
              </a:solidFill>
              <a:uFill>
                <a:solidFill>
                  <a:srgbClr val="FFFFFF"/>
                </a:solidFill>
              </a:uFill>
              <a:latin typeface="Trebuchet MS" panose="020B0603020202020204" pitchFamily="34" charset="0"/>
            </a:endParaRPr>
          </a:p>
          <a:p>
            <a:pPr marL="286470" indent="-285750">
              <a:lnSpc>
                <a:spcPct val="100000"/>
              </a:lnSpc>
              <a:buClr>
                <a:schemeClr val="accent1"/>
              </a:buClr>
              <a:buSzPct val="80000"/>
              <a:buFont typeface="Wingdings" panose="05000000000000000000" pitchFamily="2" charset="2"/>
              <a:buChar char="Ø"/>
            </a:pPr>
            <a:r>
              <a:rPr lang="en-US" sz="1800" b="1" strike="noStrike" spc="-1" dirty="0">
                <a:solidFill>
                  <a:srgbClr val="404040"/>
                </a:solidFill>
                <a:uFill>
                  <a:solidFill>
                    <a:srgbClr val="FFFFFF"/>
                  </a:solidFill>
                </a:uFill>
                <a:latin typeface="Trebuchet MS"/>
              </a:rPr>
              <a:t>Money Laundering</a:t>
            </a:r>
            <a:r>
              <a:rPr lang="en-US" sz="1800" b="0" strike="noStrike" spc="-1" dirty="0">
                <a:solidFill>
                  <a:srgbClr val="404040"/>
                </a:solidFill>
                <a:uFill>
                  <a:solidFill>
                    <a:srgbClr val="FFFFFF"/>
                  </a:solidFill>
                </a:uFill>
                <a:latin typeface="Trebuchet MS"/>
              </a:rPr>
              <a:t> (i.e. “reason to believe” laundering of monetary instruments is inadmissible) 8 USC § 1182(a)(2)(I), also an aggravated felony if amount &gt; $10,000</a:t>
            </a:r>
            <a:endParaRPr lang="en-US" spc="-1" dirty="0">
              <a:solidFill>
                <a:srgbClr val="000000"/>
              </a:solidFill>
              <a:uFill>
                <a:solidFill>
                  <a:srgbClr val="FFFFFF"/>
                </a:solidFill>
              </a:uFill>
              <a:latin typeface="Trebuchet MS" panose="020B0603020202020204" pitchFamily="34" charset="0"/>
            </a:endParaRPr>
          </a:p>
          <a:p>
            <a:pPr marL="286470" indent="-285750">
              <a:lnSpc>
                <a:spcPct val="100000"/>
              </a:lnSpc>
              <a:buClr>
                <a:schemeClr val="accent1"/>
              </a:buClr>
              <a:buSzPct val="80000"/>
              <a:buFont typeface="Wingdings" panose="05000000000000000000" pitchFamily="2" charset="2"/>
              <a:buChar char="Ø"/>
            </a:pPr>
            <a:r>
              <a:rPr lang="en-US" sz="1800" b="0" strike="noStrike" spc="-1" dirty="0">
                <a:solidFill>
                  <a:srgbClr val="404040"/>
                </a:solidFill>
                <a:uFill>
                  <a:solidFill>
                    <a:srgbClr val="FFFFFF"/>
                  </a:solidFill>
                </a:uFill>
                <a:latin typeface="Trebuchet MS"/>
              </a:rPr>
              <a:t>“</a:t>
            </a:r>
            <a:r>
              <a:rPr lang="en-US" sz="1800" b="1" strike="noStrike" spc="-1" dirty="0">
                <a:solidFill>
                  <a:srgbClr val="404040"/>
                </a:solidFill>
                <a:uFill>
                  <a:solidFill>
                    <a:srgbClr val="FFFFFF"/>
                  </a:solidFill>
                </a:uFill>
                <a:latin typeface="Trebuchet MS"/>
              </a:rPr>
              <a:t>Admission</a:t>
            </a:r>
            <a:r>
              <a:rPr lang="en-US" sz="1800" b="0" strike="noStrike" spc="-1" dirty="0">
                <a:solidFill>
                  <a:srgbClr val="404040"/>
                </a:solidFill>
                <a:uFill>
                  <a:solidFill>
                    <a:srgbClr val="FFFFFF"/>
                  </a:solidFill>
                </a:uFill>
                <a:latin typeface="Trebuchet MS"/>
              </a:rPr>
              <a:t>” to committing a CIMT or CSO (or to acts constituting the “essential elements” of a CIMT or CSO) 8 USC § 1182(a)(2)(A)(i)</a:t>
            </a:r>
            <a:endParaRPr lang="en-US" sz="1800" b="0" strike="noStrike" spc="-1" dirty="0">
              <a:solidFill>
                <a:srgbClr val="000000"/>
              </a:solidFill>
              <a:uFill>
                <a:solidFill>
                  <a:srgbClr val="FFFFFF"/>
                </a:solidFill>
              </a:uFill>
              <a:latin typeface="Trebuchet MS" panose="020B0603020202020204" pitchFamily="34" charset="0"/>
            </a:endParaRPr>
          </a:p>
          <a:p>
            <a:pPr marL="343080" indent="-342360">
              <a:lnSpc>
                <a:spcPct val="100000"/>
              </a:lnSpc>
              <a:buClr>
                <a:srgbClr val="5FCBEF"/>
              </a:buClr>
              <a:buSzPct val="80000"/>
              <a:buFont typeface="Wingdings 3" charset="2"/>
              <a:buChar char=""/>
            </a:pP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67007040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 name="Picture 4"/>
          <p:cNvPicPr/>
          <p:nvPr/>
        </p:nvPicPr>
        <p:blipFill>
          <a:blip r:embed="rId2"/>
          <a:stretch/>
        </p:blipFill>
        <p:spPr>
          <a:xfrm>
            <a:off x="767160" y="812160"/>
            <a:ext cx="7831800" cy="2666160"/>
          </a:xfrm>
          <a:prstGeom prst="rect">
            <a:avLst/>
          </a:prstGeom>
          <a:ln w="28440">
            <a:solidFill>
              <a:schemeClr val="accent1">
                <a:lumMod val="75000"/>
              </a:schemeClr>
            </a:solidFill>
            <a:round/>
          </a:ln>
        </p:spPr>
      </p:pic>
      <p:pic>
        <p:nvPicPr>
          <p:cNvPr id="312" name="Picture 5"/>
          <p:cNvPicPr/>
          <p:nvPr/>
        </p:nvPicPr>
        <p:blipFill>
          <a:blip r:embed="rId3"/>
          <a:stretch/>
        </p:blipFill>
        <p:spPr>
          <a:xfrm>
            <a:off x="767160" y="3538800"/>
            <a:ext cx="7831800" cy="2670480"/>
          </a:xfrm>
          <a:prstGeom prst="rect">
            <a:avLst/>
          </a:prstGeom>
          <a:ln w="28440">
            <a:solidFill>
              <a:schemeClr val="accent1">
                <a:lumMod val="75000"/>
              </a:schemeClr>
            </a:solidFill>
            <a:round/>
          </a:ln>
        </p:spPr>
      </p:pic>
      <p:sp>
        <p:nvSpPr>
          <p:cNvPr id="313" name="CustomShape 1"/>
          <p:cNvSpPr/>
          <p:nvPr/>
        </p:nvSpPr>
        <p:spPr>
          <a:xfrm>
            <a:off x="767160" y="21600"/>
            <a:ext cx="7637040" cy="730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100" b="1" strike="noStrike" spc="-1" dirty="0">
                <a:solidFill>
                  <a:schemeClr val="accent2"/>
                </a:solidFill>
                <a:uFill>
                  <a:solidFill>
                    <a:srgbClr val="FFFFFF"/>
                  </a:solidFill>
                </a:uFill>
                <a:latin typeface="Trebuchet MS"/>
                <a:ea typeface="DejaVu Sans"/>
              </a:rPr>
              <a:t>N-400, APPLICATION FOR NATURALIZATION </a:t>
            </a:r>
            <a:endParaRPr lang="en-US" sz="1800" b="0" strike="noStrike" spc="-1" dirty="0">
              <a:solidFill>
                <a:schemeClr val="accent2"/>
              </a:solidFill>
              <a:uFill>
                <a:solidFill>
                  <a:srgbClr val="FFFFFF"/>
                </a:solidFill>
              </a:uFill>
              <a:latin typeface="Trebuchet MS" panose="020B0603020202020204" pitchFamily="34" charset="0"/>
            </a:endParaRPr>
          </a:p>
          <a:p>
            <a:pPr>
              <a:lnSpc>
                <a:spcPct val="100000"/>
              </a:lnSpc>
            </a:pPr>
            <a:r>
              <a:rPr lang="en-US" sz="2100" b="1" strike="noStrike" spc="-1" dirty="0">
                <a:solidFill>
                  <a:schemeClr val="accent2"/>
                </a:solidFill>
                <a:uFill>
                  <a:solidFill>
                    <a:srgbClr val="FFFFFF"/>
                  </a:solidFill>
                </a:uFill>
                <a:latin typeface="Trebuchet MS"/>
                <a:ea typeface="DejaVu Sans"/>
              </a:rPr>
              <a:t>(p. 15 and 16 of 21)</a:t>
            </a:r>
            <a:endParaRPr lang="en-US" sz="1800" b="0" strike="noStrike" spc="-1" dirty="0">
              <a:solidFill>
                <a:schemeClr val="accent2"/>
              </a:solidFill>
              <a:uFill>
                <a:solidFill>
                  <a:srgbClr val="FFFFFF"/>
                </a:solidFill>
              </a:uFill>
              <a:latin typeface="Trebuchet MS" panose="020B0603020202020204" pitchFamily="34" charset="0"/>
            </a:endParaRPr>
          </a:p>
        </p:txBody>
      </p:sp>
      <p:sp>
        <p:nvSpPr>
          <p:cNvPr id="314" name="CustomShape 2"/>
          <p:cNvSpPr/>
          <p:nvPr/>
        </p:nvSpPr>
        <p:spPr>
          <a:xfrm flipH="1" flipV="1">
            <a:off x="7839273" y="1795419"/>
            <a:ext cx="3291182" cy="1042374"/>
          </a:xfrm>
          <a:custGeom>
            <a:avLst/>
            <a:gdLst/>
            <a:ahLst/>
            <a:cxnLst/>
            <a:rect l="l" t="t" r="r" b="b"/>
            <a:pathLst>
              <a:path w="21600" h="21600">
                <a:moveTo>
                  <a:pt x="0" y="0"/>
                </a:moveTo>
                <a:lnTo>
                  <a:pt x="21600" y="21600"/>
                </a:lnTo>
              </a:path>
            </a:pathLst>
          </a:custGeom>
          <a:noFill/>
          <a:ln w="85680">
            <a:solidFill>
              <a:srgbClr val="FF0000"/>
            </a:solidFill>
            <a:round/>
            <a:tailEnd type="triangle" w="med" len="med"/>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99451288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CustomShape 1"/>
          <p:cNvSpPr/>
          <p:nvPr/>
        </p:nvSpPr>
        <p:spPr>
          <a:xfrm>
            <a:off x="224355" y="118242"/>
            <a:ext cx="5470920" cy="105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100" b="1" strike="noStrike" spc="-1" dirty="0">
                <a:solidFill>
                  <a:schemeClr val="accent2"/>
                </a:solidFill>
                <a:uFill>
                  <a:solidFill>
                    <a:srgbClr val="FFFFFF"/>
                  </a:solidFill>
                </a:uFill>
                <a:latin typeface="Trebuchet MS"/>
                <a:ea typeface="DejaVu Sans"/>
              </a:rPr>
              <a:t>I-485, APPLICATION TO REGISTER PERMANENT RESIDENT OR ADJUST STATUS </a:t>
            </a:r>
            <a:endParaRPr lang="en-US" sz="1800" b="0" strike="noStrike" spc="-1" dirty="0">
              <a:solidFill>
                <a:schemeClr val="accent2"/>
              </a:solidFill>
              <a:uFill>
                <a:solidFill>
                  <a:srgbClr val="FFFFFF"/>
                </a:solidFill>
              </a:uFill>
              <a:latin typeface="Trebuchet MS" panose="020B0603020202020204" pitchFamily="34" charset="0"/>
            </a:endParaRPr>
          </a:p>
          <a:p>
            <a:pPr>
              <a:lnSpc>
                <a:spcPct val="100000"/>
              </a:lnSpc>
            </a:pPr>
            <a:r>
              <a:rPr lang="en-US" sz="2100" b="1" strike="noStrike" spc="-1" dirty="0">
                <a:solidFill>
                  <a:schemeClr val="accent2"/>
                </a:solidFill>
                <a:uFill>
                  <a:solidFill>
                    <a:srgbClr val="FFFFFF"/>
                  </a:solidFill>
                </a:uFill>
                <a:latin typeface="Trebuchet MS"/>
                <a:ea typeface="DejaVu Sans"/>
              </a:rPr>
              <a:t>(p. 3)</a:t>
            </a:r>
            <a:endParaRPr lang="en-US" sz="1800" b="0" strike="noStrike" spc="-1" dirty="0">
              <a:solidFill>
                <a:schemeClr val="accent2"/>
              </a:solidFill>
              <a:uFill>
                <a:solidFill>
                  <a:srgbClr val="FFFFFF"/>
                </a:solidFill>
              </a:uFill>
              <a:latin typeface="Trebuchet MS" panose="020B0603020202020204" pitchFamily="34" charset="0"/>
            </a:endParaRPr>
          </a:p>
        </p:txBody>
      </p:sp>
      <p:pic>
        <p:nvPicPr>
          <p:cNvPr id="316" name="Picture 3"/>
          <p:cNvPicPr/>
          <p:nvPr/>
        </p:nvPicPr>
        <p:blipFill>
          <a:blip r:embed="rId3"/>
          <a:stretch/>
        </p:blipFill>
        <p:spPr>
          <a:xfrm>
            <a:off x="0" y="1122779"/>
            <a:ext cx="9143280" cy="5185800"/>
          </a:xfrm>
          <a:prstGeom prst="rect">
            <a:avLst/>
          </a:prstGeom>
          <a:ln>
            <a:solidFill>
              <a:schemeClr val="accent2"/>
            </a:solidFill>
          </a:ln>
        </p:spPr>
      </p:pic>
      <p:sp>
        <p:nvSpPr>
          <p:cNvPr id="317" name="CustomShape 2"/>
          <p:cNvSpPr/>
          <p:nvPr/>
        </p:nvSpPr>
        <p:spPr>
          <a:xfrm flipH="1">
            <a:off x="8991000" y="3998160"/>
            <a:ext cx="1523160" cy="304200"/>
          </a:xfrm>
          <a:custGeom>
            <a:avLst/>
            <a:gdLst/>
            <a:ahLst/>
            <a:cxnLst/>
            <a:rect l="l" t="t" r="r" b="b"/>
            <a:pathLst>
              <a:path w="21600" h="21600">
                <a:moveTo>
                  <a:pt x="0" y="0"/>
                </a:moveTo>
                <a:lnTo>
                  <a:pt x="21600" y="21600"/>
                </a:lnTo>
              </a:path>
            </a:pathLst>
          </a:custGeom>
          <a:noFill/>
          <a:ln w="69840">
            <a:solidFill>
              <a:srgbClr val="FF0000"/>
            </a:solidFill>
            <a:round/>
            <a:tailEnd type="triangle" w="med" len="med"/>
          </a:ln>
        </p:spPr>
        <p:style>
          <a:lnRef idx="1">
            <a:schemeClr val="accent1"/>
          </a:lnRef>
          <a:fillRef idx="0">
            <a:schemeClr val="accent1"/>
          </a:fillRef>
          <a:effectRef idx="0">
            <a:schemeClr val="accent1"/>
          </a:effectRef>
          <a:fontRef idx="minor"/>
        </p:style>
      </p:sp>
      <p:sp>
        <p:nvSpPr>
          <p:cNvPr id="318" name="CustomShape 3"/>
          <p:cNvSpPr/>
          <p:nvPr/>
        </p:nvSpPr>
        <p:spPr>
          <a:xfrm flipH="1" flipV="1">
            <a:off x="8991000" y="2401920"/>
            <a:ext cx="1218600" cy="685080"/>
          </a:xfrm>
          <a:custGeom>
            <a:avLst/>
            <a:gdLst/>
            <a:ahLst/>
            <a:cxnLst/>
            <a:rect l="l" t="t" r="r" b="b"/>
            <a:pathLst>
              <a:path w="21600" h="21600">
                <a:moveTo>
                  <a:pt x="0" y="0"/>
                </a:moveTo>
                <a:lnTo>
                  <a:pt x="21600" y="21600"/>
                </a:lnTo>
              </a:path>
            </a:pathLst>
          </a:custGeom>
          <a:noFill/>
          <a:ln w="69840">
            <a:solidFill>
              <a:srgbClr val="FF0000"/>
            </a:solidFill>
            <a:round/>
            <a:tailEnd type="triangle" w="med" len="med"/>
          </a:ln>
        </p:spPr>
        <p:style>
          <a:lnRef idx="1">
            <a:schemeClr val="accent1"/>
          </a:lnRef>
          <a:fillRef idx="0">
            <a:schemeClr val="accent1"/>
          </a:fillRef>
          <a:effectRef idx="0">
            <a:schemeClr val="accent1"/>
          </a:effectRef>
          <a:fontRef idx="minor"/>
        </p:style>
      </p:sp>
    </p:spTree>
    <p:extLst>
      <p:ext uri="{BB962C8B-B14F-4D97-AF65-F5344CB8AC3E}">
        <p14:creationId xmlns:p14="http://schemas.microsoft.com/office/powerpoint/2010/main" val="194174541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3E4477-2F55-4846-B096-DBC60BD0BA31}"/>
              </a:ext>
            </a:extLst>
          </p:cNvPr>
          <p:cNvSpPr/>
          <p:nvPr/>
        </p:nvSpPr>
        <p:spPr>
          <a:xfrm>
            <a:off x="3276600" y="1148753"/>
            <a:ext cx="6096000" cy="2862322"/>
          </a:xfrm>
          <a:prstGeom prst="rect">
            <a:avLst/>
          </a:prstGeom>
        </p:spPr>
        <p:txBody>
          <a:bodyPr>
            <a:spAutoFit/>
          </a:bodyPr>
          <a:lstStyle/>
          <a:p>
            <a:pPr lvl="0" algn="ctr"/>
            <a:r>
              <a:rPr lang="en-US" sz="6000" b="1" spc="-1" dirty="0">
                <a:solidFill>
                  <a:prstClr val="black"/>
                </a:solidFill>
                <a:uFill>
                  <a:solidFill>
                    <a:srgbClr val="FFFFFF"/>
                  </a:solidFill>
                </a:uFill>
              </a:rPr>
              <a:t>CRIMINAL IMMIGRATION TERMINOLOGY</a:t>
            </a:r>
            <a:endParaRPr lang="en-US" sz="6000" spc="-1" dirty="0">
              <a:solidFill>
                <a:prstClr val="black"/>
              </a:solidFill>
              <a:uFill>
                <a:solidFill>
                  <a:srgbClr val="FFFFFF"/>
                </a:solidFill>
              </a:uFill>
            </a:endParaRPr>
          </a:p>
        </p:txBody>
      </p:sp>
      <p:cxnSp>
        <p:nvCxnSpPr>
          <p:cNvPr id="7" name="Straight Connector 6">
            <a:extLst>
              <a:ext uri="{FF2B5EF4-FFF2-40B4-BE49-F238E27FC236}">
                <a16:creationId xmlns:a16="http://schemas.microsoft.com/office/drawing/2014/main" id="{052B076D-47C3-46B6-AADD-7160C3102F4F}"/>
              </a:ext>
            </a:extLst>
          </p:cNvPr>
          <p:cNvCxnSpPr/>
          <p:nvPr/>
        </p:nvCxnSpPr>
        <p:spPr>
          <a:xfrm>
            <a:off x="2269671" y="4245429"/>
            <a:ext cx="77560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3769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604168" y="1483055"/>
            <a:ext cx="8596313" cy="4602436"/>
          </a:xfrm>
        </p:spPr>
        <p:txBody>
          <a:bodyPr>
            <a:normAutofit/>
          </a:bodyPr>
          <a:lstStyle/>
          <a:p>
            <a:pPr>
              <a:lnSpc>
                <a:spcPct val="80000"/>
              </a:lnSpc>
              <a:buFont typeface="Wingdings" panose="05000000000000000000" pitchFamily="2" charset="2"/>
              <a:buChar char="Ø"/>
            </a:pPr>
            <a:r>
              <a:rPr lang="en-US" sz="3200" dirty="0">
                <a:latin typeface="Cambria"/>
                <a:cs typeface="Cambria"/>
              </a:rPr>
              <a:t>Removability usually requires “conviction”</a:t>
            </a:r>
          </a:p>
          <a:p>
            <a:pPr lvl="1">
              <a:lnSpc>
                <a:spcPct val="80000"/>
              </a:lnSpc>
              <a:buFont typeface="Wingdings" panose="05000000000000000000" pitchFamily="2" charset="2"/>
              <a:buChar char="Ø"/>
            </a:pPr>
            <a:r>
              <a:rPr lang="en-US" sz="2200" dirty="0">
                <a:latin typeface="Cambria"/>
                <a:cs typeface="Cambria"/>
              </a:rPr>
              <a:t>INA § 101(a)(48), 8 U.S.C. § 1101(a)(48)</a:t>
            </a:r>
          </a:p>
          <a:p>
            <a:pPr lvl="1">
              <a:lnSpc>
                <a:spcPct val="80000"/>
              </a:lnSpc>
            </a:pPr>
            <a:endParaRPr lang="en-US" sz="2400" dirty="0">
              <a:latin typeface="Cambria"/>
              <a:cs typeface="Cambria"/>
            </a:endParaRPr>
          </a:p>
          <a:p>
            <a:pPr>
              <a:lnSpc>
                <a:spcPct val="80000"/>
              </a:lnSpc>
              <a:buFont typeface="Wingdings" panose="05000000000000000000" pitchFamily="2" charset="2"/>
              <a:buChar char="Ø"/>
            </a:pPr>
            <a:r>
              <a:rPr lang="en-US" sz="3200" dirty="0">
                <a:latin typeface="Cambria"/>
                <a:cs typeface="Cambria"/>
              </a:rPr>
              <a:t>A </a:t>
            </a:r>
            <a:r>
              <a:rPr lang="en-US" sz="3200" b="1" u="sng" dirty="0">
                <a:latin typeface="Cambria"/>
                <a:cs typeface="Cambria"/>
              </a:rPr>
              <a:t>conviction</a:t>
            </a:r>
            <a:r>
              <a:rPr lang="en-US" sz="3200" dirty="0">
                <a:latin typeface="Cambria"/>
                <a:cs typeface="Cambria"/>
              </a:rPr>
              <a:t> is:</a:t>
            </a:r>
          </a:p>
          <a:p>
            <a:pPr lvl="1">
              <a:lnSpc>
                <a:spcPct val="80000"/>
              </a:lnSpc>
              <a:buFont typeface="Wingdings" panose="05000000000000000000" pitchFamily="2" charset="2"/>
              <a:buChar char="Ø"/>
            </a:pPr>
            <a:r>
              <a:rPr lang="en-US" sz="2800" dirty="0">
                <a:latin typeface="Cambria"/>
                <a:cs typeface="Cambria"/>
              </a:rPr>
              <a:t>A formal judgment of guilt entered by a court </a:t>
            </a:r>
          </a:p>
          <a:p>
            <a:pPr lvl="3">
              <a:lnSpc>
                <a:spcPct val="80000"/>
              </a:lnSpc>
              <a:buFont typeface="Wingdings" pitchFamily="2" charset="2"/>
              <a:buNone/>
            </a:pPr>
            <a:r>
              <a:rPr lang="en-US" sz="2800" b="1" i="1" u="sng" dirty="0">
                <a:solidFill>
                  <a:srgbClr val="FF0000"/>
                </a:solidFill>
                <a:latin typeface="Cambria"/>
                <a:cs typeface="Cambria"/>
              </a:rPr>
              <a:t>or</a:t>
            </a:r>
          </a:p>
          <a:p>
            <a:pPr lvl="1">
              <a:lnSpc>
                <a:spcPct val="80000"/>
              </a:lnSpc>
              <a:buFont typeface="Wingdings" panose="05000000000000000000" pitchFamily="2" charset="2"/>
              <a:buChar char="Ø"/>
            </a:pPr>
            <a:r>
              <a:rPr lang="en-US" sz="2800" dirty="0">
                <a:latin typeface="Cambria"/>
                <a:cs typeface="Cambria"/>
              </a:rPr>
              <a:t>Where adjudication of guilt has been withheld, </a:t>
            </a:r>
          </a:p>
          <a:p>
            <a:pPr lvl="2">
              <a:lnSpc>
                <a:spcPct val="80000"/>
              </a:lnSpc>
              <a:buFont typeface="Wingdings" panose="05000000000000000000" pitchFamily="2" charset="2"/>
              <a:buChar char="Ø"/>
            </a:pPr>
            <a:r>
              <a:rPr lang="en-US" sz="2400" dirty="0">
                <a:latin typeface="Cambria"/>
                <a:cs typeface="Cambria"/>
                <a:sym typeface="Symbol" pitchFamily="18" charset="2"/>
              </a:rPr>
              <a:t> admits facts sufficient to warrant a finding of guilt</a:t>
            </a:r>
          </a:p>
          <a:p>
            <a:pPr marL="384048" lvl="2" indent="0">
              <a:lnSpc>
                <a:spcPct val="80000"/>
              </a:lnSpc>
              <a:buNone/>
            </a:pPr>
            <a:r>
              <a:rPr lang="en-US" sz="2400" dirty="0">
                <a:latin typeface="Cambria"/>
                <a:cs typeface="Cambria"/>
                <a:sym typeface="Symbol" pitchFamily="18" charset="2"/>
              </a:rPr>
              <a:t> </a:t>
            </a:r>
            <a:r>
              <a:rPr lang="en-US" sz="2400" b="1" i="1" u="sng" dirty="0">
                <a:solidFill>
                  <a:srgbClr val="FF0000"/>
                </a:solidFill>
                <a:latin typeface="Cambria"/>
                <a:cs typeface="Cambria"/>
                <a:sym typeface="Symbol" pitchFamily="18" charset="2"/>
              </a:rPr>
              <a:t>and</a:t>
            </a:r>
          </a:p>
          <a:p>
            <a:pPr lvl="2">
              <a:lnSpc>
                <a:spcPct val="80000"/>
              </a:lnSpc>
              <a:buFont typeface="Wingdings" panose="05000000000000000000" pitchFamily="2" charset="2"/>
              <a:buChar char="Ø"/>
            </a:pPr>
            <a:r>
              <a:rPr lang="en-US" sz="2400" dirty="0">
                <a:latin typeface="Cambria"/>
                <a:cs typeface="Cambria"/>
                <a:sym typeface="Symbol" pitchFamily="18" charset="2"/>
              </a:rPr>
              <a:t>Court has ordered some form of punishment, penalty, or restraint on liberty.</a:t>
            </a:r>
          </a:p>
          <a:p>
            <a:pPr lvl="2">
              <a:lnSpc>
                <a:spcPct val="80000"/>
              </a:lnSpc>
            </a:pPr>
            <a:endParaRPr lang="en-US" sz="2000" dirty="0">
              <a:sym typeface="Symbol" pitchFamily="18" charset="2"/>
            </a:endParaRPr>
          </a:p>
          <a:p>
            <a:endParaRPr lang="en-US" dirty="0"/>
          </a:p>
        </p:txBody>
      </p:sp>
      <p:sp>
        <p:nvSpPr>
          <p:cNvPr id="2" name="Title 1"/>
          <p:cNvSpPr>
            <a:spLocks noGrp="1"/>
          </p:cNvSpPr>
          <p:nvPr>
            <p:ph type="title" idx="4294967295"/>
          </p:nvPr>
        </p:nvSpPr>
        <p:spPr>
          <a:xfrm>
            <a:off x="1371600" y="0"/>
            <a:ext cx="9061450" cy="1320800"/>
          </a:xfrm>
        </p:spPr>
        <p:txBody>
          <a:bodyPr>
            <a:noAutofit/>
          </a:bodyPr>
          <a:lstStyle/>
          <a:p>
            <a:pPr algn="ctr"/>
            <a:r>
              <a:rPr lang="en-US" sz="5400" b="1" dirty="0">
                <a:solidFill>
                  <a:schemeClr val="accent2"/>
                </a:solidFill>
                <a:latin typeface="Cambria"/>
                <a:cs typeface="Cambria"/>
              </a:rPr>
              <a:t>What is a “conviction?”</a:t>
            </a:r>
          </a:p>
        </p:txBody>
      </p:sp>
    </p:spTree>
    <p:extLst>
      <p:ext uri="{BB962C8B-B14F-4D97-AF65-F5344CB8AC3E}">
        <p14:creationId xmlns:p14="http://schemas.microsoft.com/office/powerpoint/2010/main" val="12678399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a:off x="2233800" y="100440"/>
            <a:ext cx="7923960" cy="82972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3100" b="1" strike="noStrike" spc="-1" dirty="0">
                <a:solidFill>
                  <a:schemeClr val="accent2"/>
                </a:solidFill>
                <a:uFill>
                  <a:solidFill>
                    <a:srgbClr val="FFFFFF"/>
                  </a:solidFill>
                </a:uFill>
                <a:latin typeface="Trebuchet MS" panose="020B0603020202020204" pitchFamily="34" charset="0"/>
              </a:rPr>
              <a:t>WHICH NEW YORK DISPOSITIONS ARE “CONVICTIONS” ?</a:t>
            </a:r>
            <a:endParaRPr lang="en-US" sz="3100" b="0" strike="noStrike" spc="-1" dirty="0">
              <a:solidFill>
                <a:schemeClr val="accent2"/>
              </a:solidFill>
              <a:uFill>
                <a:solidFill>
                  <a:srgbClr val="FFFFFF"/>
                </a:solidFill>
              </a:uFill>
              <a:latin typeface="Trebuchet MS" panose="020B0603020202020204" pitchFamily="34" charset="0"/>
            </a:endParaRPr>
          </a:p>
        </p:txBody>
      </p:sp>
      <p:graphicFrame>
        <p:nvGraphicFramePr>
          <p:cNvPr id="323" name="Table 2"/>
          <p:cNvGraphicFramePr/>
          <p:nvPr>
            <p:extLst>
              <p:ext uri="{D42A27DB-BD31-4B8C-83A1-F6EECF244321}">
                <p14:modId xmlns:p14="http://schemas.microsoft.com/office/powerpoint/2010/main" val="2576301206"/>
              </p:ext>
            </p:extLst>
          </p:nvPr>
        </p:nvGraphicFramePr>
        <p:xfrm>
          <a:off x="286380" y="930166"/>
          <a:ext cx="11332806" cy="5331667"/>
        </p:xfrm>
        <a:graphic>
          <a:graphicData uri="http://schemas.openxmlformats.org/drawingml/2006/table">
            <a:tbl>
              <a:tblPr/>
              <a:tblGrid>
                <a:gridCol w="5666403">
                  <a:extLst>
                    <a:ext uri="{9D8B030D-6E8A-4147-A177-3AD203B41FA5}">
                      <a16:colId xmlns:a16="http://schemas.microsoft.com/office/drawing/2014/main" val="20000"/>
                    </a:ext>
                  </a:extLst>
                </a:gridCol>
                <a:gridCol w="5666403">
                  <a:extLst>
                    <a:ext uri="{9D8B030D-6E8A-4147-A177-3AD203B41FA5}">
                      <a16:colId xmlns:a16="http://schemas.microsoft.com/office/drawing/2014/main" val="20001"/>
                    </a:ext>
                  </a:extLst>
                </a:gridCol>
              </a:tblGrid>
              <a:tr h="358627">
                <a:tc>
                  <a:txBody>
                    <a:bodyPr/>
                    <a:lstStyle/>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              CONVICTION</a:t>
                      </a: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EEBF7"/>
                    </a:solidFill>
                  </a:tcPr>
                </a:tc>
                <a:tc>
                  <a:txBody>
                    <a:bodyPr/>
                    <a:lstStyle/>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           NOT A CONVICTION</a:t>
                      </a: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DEEBF7"/>
                    </a:solidFill>
                  </a:tcPr>
                </a:tc>
                <a:extLst>
                  <a:ext uri="{0D108BD9-81ED-4DB2-BD59-A6C34878D82A}">
                    <a16:rowId xmlns:a16="http://schemas.microsoft.com/office/drawing/2014/main" val="10000"/>
                  </a:ext>
                </a:extLst>
              </a:tr>
              <a:tr h="1165536">
                <a:tc>
                  <a:txBody>
                    <a:bodyPr/>
                    <a:lstStyle/>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Formal judgment of guilt in adult criminal court </a:t>
                      </a: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(including NY Juvenile Offender conviction)</a:t>
                      </a: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EEBF7"/>
                    </a:solidFill>
                  </a:tcPr>
                </a:tc>
                <a:tc>
                  <a:txBody>
                    <a:bodyPr/>
                    <a:lstStyle/>
                    <a:p>
                      <a:pPr>
                        <a:lnSpc>
                          <a:spcPct val="100000"/>
                        </a:lnSpc>
                      </a:pPr>
                      <a:r>
                        <a:rPr lang="en-US" sz="1800" b="1" u="sng" strike="noStrike" spc="-1" dirty="0">
                          <a:solidFill>
                            <a:srgbClr val="000000"/>
                          </a:solidFill>
                          <a:uFill>
                            <a:solidFill>
                              <a:srgbClr val="FFFFFF"/>
                            </a:solidFill>
                          </a:uFill>
                          <a:latin typeface="Trebuchet MS" panose="020B0603020202020204" pitchFamily="34" charset="0"/>
                        </a:rPr>
                        <a:t>Youthful offender</a:t>
                      </a:r>
                      <a:r>
                        <a:rPr lang="en-US" sz="1800" b="1" strike="noStrike" spc="-1" dirty="0">
                          <a:solidFill>
                            <a:srgbClr val="000000"/>
                          </a:solidFill>
                          <a:uFill>
                            <a:solidFill>
                              <a:srgbClr val="FFFFFF"/>
                            </a:solidFill>
                          </a:uFill>
                          <a:latin typeface="Trebuchet MS" panose="020B0603020202020204" pitchFamily="34" charset="0"/>
                        </a:rPr>
                        <a:t> disposition (even though entered in adult court) and </a:t>
                      </a:r>
                      <a:r>
                        <a:rPr lang="en-US" sz="1800" b="1" u="sng" strike="noStrike" spc="-1" dirty="0">
                          <a:solidFill>
                            <a:srgbClr val="000000"/>
                          </a:solidFill>
                          <a:uFill>
                            <a:solidFill>
                              <a:srgbClr val="FFFFFF"/>
                            </a:solidFill>
                          </a:uFill>
                          <a:latin typeface="Trebuchet MS" panose="020B0603020202020204" pitchFamily="34" charset="0"/>
                        </a:rPr>
                        <a:t>juvenile delinquency</a:t>
                      </a:r>
                      <a:r>
                        <a:rPr lang="en-US" sz="1800" b="1" strike="noStrike" spc="-1" dirty="0">
                          <a:solidFill>
                            <a:srgbClr val="000000"/>
                          </a:solidFill>
                          <a:uFill>
                            <a:solidFill>
                              <a:srgbClr val="FFFFFF"/>
                            </a:solidFill>
                          </a:uFill>
                          <a:latin typeface="Trebuchet MS" panose="020B0603020202020204" pitchFamily="34" charset="0"/>
                        </a:rPr>
                        <a:t>* dispositions (*BUT… possibly problematic “conduct” grounds)</a:t>
                      </a: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EEBF7"/>
                    </a:solidFill>
                  </a:tcPr>
                </a:tc>
                <a:extLst>
                  <a:ext uri="{0D108BD9-81ED-4DB2-BD59-A6C34878D82A}">
                    <a16:rowId xmlns:a16="http://schemas.microsoft.com/office/drawing/2014/main" val="10001"/>
                  </a:ext>
                </a:extLst>
              </a:tr>
              <a:tr h="961907">
                <a:tc>
                  <a:txBody>
                    <a:bodyPr/>
                    <a:lstStyle/>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Diversion, drug treatment or family counseling IF PLEA OR ADMISSION OF GUILT made by defendant, even if later vacated after successful completion</a:t>
                      </a: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EBF7"/>
                    </a:solidFill>
                  </a:tcPr>
                </a:tc>
                <a:tc>
                  <a:txBody>
                    <a:bodyPr/>
                    <a:lstStyle/>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Diversion, drug treatment or family counseling IF </a:t>
                      </a:r>
                      <a:r>
                        <a:rPr lang="en-US" sz="1800" b="1" u="sng" strike="noStrike" spc="-1" dirty="0">
                          <a:solidFill>
                            <a:srgbClr val="000000"/>
                          </a:solidFill>
                          <a:uFill>
                            <a:solidFill>
                              <a:srgbClr val="FFFFFF"/>
                            </a:solidFill>
                          </a:uFill>
                          <a:latin typeface="Trebuchet MS" panose="020B0603020202020204" pitchFamily="34" charset="0"/>
                        </a:rPr>
                        <a:t>PLEA</a:t>
                      </a:r>
                      <a:r>
                        <a:rPr lang="en-US" sz="1800" b="1" strike="noStrike" spc="-1" dirty="0">
                          <a:solidFill>
                            <a:srgbClr val="000000"/>
                          </a:solidFill>
                          <a:uFill>
                            <a:solidFill>
                              <a:srgbClr val="FFFFFF"/>
                            </a:solidFill>
                          </a:uFill>
                          <a:latin typeface="Trebuchet MS" panose="020B0603020202020204" pitchFamily="34" charset="0"/>
                        </a:rPr>
                        <a:t> OR ADMISSION OF GUILT </a:t>
                      </a:r>
                      <a:r>
                        <a:rPr lang="en-US" sz="1800" b="1" u="sng" strike="noStrike" spc="-1" dirty="0">
                          <a:solidFill>
                            <a:srgbClr val="000000"/>
                          </a:solidFill>
                          <a:uFill>
                            <a:solidFill>
                              <a:srgbClr val="FFFFFF"/>
                            </a:solidFill>
                          </a:uFill>
                          <a:latin typeface="Trebuchet MS" panose="020B0603020202020204" pitchFamily="34" charset="0"/>
                        </a:rPr>
                        <a:t>WAIVED</a:t>
                      </a:r>
                      <a:r>
                        <a:rPr lang="en-US" sz="1800" b="1" strike="noStrike" spc="-1" dirty="0">
                          <a:solidFill>
                            <a:srgbClr val="000000"/>
                          </a:solidFill>
                          <a:uFill>
                            <a:solidFill>
                              <a:srgbClr val="FFFFFF"/>
                            </a:solidFill>
                          </a:uFill>
                          <a:latin typeface="Trebuchet MS" panose="020B0603020202020204" pitchFamily="34" charset="0"/>
                        </a:rPr>
                        <a:t> </a:t>
                      </a: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(i.e., NY CPL §216.05(4))</a:t>
                      </a: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EBF7"/>
                    </a:solidFill>
                  </a:tcPr>
                </a:tc>
                <a:extLst>
                  <a:ext uri="{0D108BD9-81ED-4DB2-BD59-A6C34878D82A}">
                    <a16:rowId xmlns:a16="http://schemas.microsoft.com/office/drawing/2014/main" val="10002"/>
                  </a:ext>
                </a:extLst>
              </a:tr>
              <a:tr h="627596">
                <a:tc>
                  <a:txBody>
                    <a:bodyPr/>
                    <a:lstStyle/>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Conditional Discharge Sentence or </a:t>
                      </a:r>
                      <a:r>
                        <a:rPr lang="en-US" sz="1800" b="1" i="1" strike="noStrike" spc="-1" dirty="0">
                          <a:solidFill>
                            <a:srgbClr val="000000"/>
                          </a:solidFill>
                          <a:uFill>
                            <a:solidFill>
                              <a:srgbClr val="FFFFFF"/>
                            </a:solidFill>
                          </a:uFill>
                          <a:latin typeface="Trebuchet MS" panose="020B0603020202020204" pitchFamily="34" charset="0"/>
                        </a:rPr>
                        <a:t>Alford</a:t>
                      </a:r>
                      <a:r>
                        <a:rPr lang="en-US" sz="1800" b="1" strike="noStrike" spc="-1" dirty="0">
                          <a:solidFill>
                            <a:srgbClr val="000000"/>
                          </a:solidFill>
                          <a:uFill>
                            <a:solidFill>
                              <a:srgbClr val="FFFFFF"/>
                            </a:solidFill>
                          </a:uFill>
                          <a:latin typeface="Trebuchet MS" panose="020B0603020202020204" pitchFamily="34" charset="0"/>
                        </a:rPr>
                        <a:t> Plea </a:t>
                      </a: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EBF7"/>
                    </a:solidFill>
                  </a:tcPr>
                </a:tc>
                <a:tc>
                  <a:txBody>
                    <a:bodyPr/>
                    <a:lstStyle/>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Adjournment in contemplation of dismissal (successful)</a:t>
                      </a: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EBF7"/>
                    </a:solidFill>
                  </a:tcPr>
                </a:tc>
                <a:extLst>
                  <a:ext uri="{0D108BD9-81ED-4DB2-BD59-A6C34878D82A}">
                    <a16:rowId xmlns:a16="http://schemas.microsoft.com/office/drawing/2014/main" val="10003"/>
                  </a:ext>
                </a:extLst>
              </a:tr>
              <a:tr h="986480">
                <a:tc>
                  <a:txBody>
                    <a:bodyPr/>
                    <a:lstStyle/>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Post Conviction Relief/Motion </a:t>
                      </a:r>
                      <a:r>
                        <a:rPr lang="en-US" sz="1800" b="1" u="sng" strike="noStrike" spc="-1" dirty="0">
                          <a:solidFill>
                            <a:srgbClr val="000000"/>
                          </a:solidFill>
                          <a:uFill>
                            <a:solidFill>
                              <a:srgbClr val="FFFFFF"/>
                            </a:solidFill>
                          </a:uFill>
                          <a:latin typeface="Trebuchet MS" panose="020B0603020202020204" pitchFamily="34" charset="0"/>
                        </a:rPr>
                        <a:t>pending</a:t>
                      </a:r>
                      <a:r>
                        <a:rPr lang="en-US" sz="1800" b="1" strike="noStrike" spc="-1" dirty="0">
                          <a:solidFill>
                            <a:srgbClr val="000000"/>
                          </a:solidFill>
                          <a:uFill>
                            <a:solidFill>
                              <a:srgbClr val="FFFFFF"/>
                            </a:solidFill>
                          </a:uFill>
                          <a:latin typeface="Trebuchet MS" panose="020B0603020202020204" pitchFamily="34" charset="0"/>
                        </a:rPr>
                        <a:t>  on collateral challenge</a:t>
                      </a: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EBF7"/>
                    </a:solidFill>
                  </a:tcPr>
                </a:tc>
                <a:tc>
                  <a:txBody>
                    <a:bodyPr/>
                    <a:lstStyle/>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Conviction on direct appeal or </a:t>
                      </a: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NYS late notice of appeal (460.30)</a:t>
                      </a: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EBF7"/>
                    </a:solidFill>
                  </a:tcPr>
                </a:tc>
                <a:extLst>
                  <a:ext uri="{0D108BD9-81ED-4DB2-BD59-A6C34878D82A}">
                    <a16:rowId xmlns:a16="http://schemas.microsoft.com/office/drawing/2014/main" val="10004"/>
                  </a:ext>
                </a:extLst>
              </a:tr>
              <a:tr h="1165536">
                <a:tc>
                  <a:txBody>
                    <a:bodyPr/>
                    <a:lstStyle/>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Disposition vacated/expunged in the “interest of justice”</a:t>
                      </a: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EBF7"/>
                    </a:solidFill>
                  </a:tcPr>
                </a:tc>
                <a:tc>
                  <a:txBody>
                    <a:bodyPr/>
                    <a:lstStyle/>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Disposition vacated based on legal defect or constitutional violation in criminal case </a:t>
                      </a: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r>
                        <a:rPr lang="en-US" sz="1800" b="1" strike="noStrike" spc="-1" dirty="0">
                          <a:solidFill>
                            <a:srgbClr val="000000"/>
                          </a:solidFill>
                          <a:uFill>
                            <a:solidFill>
                              <a:srgbClr val="FFFFFF"/>
                            </a:solidFill>
                          </a:uFill>
                          <a:latin typeface="Trebuchet MS" panose="020B0603020202020204" pitchFamily="34" charset="0"/>
                        </a:rPr>
                        <a:t>(i.e., NY CPL §440.10 motion)</a:t>
                      </a: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DEEBF7"/>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4805019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677160" y="295920"/>
            <a:ext cx="8596080" cy="132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5400" b="1" strike="noStrike" spc="-1" dirty="0">
                <a:solidFill>
                  <a:schemeClr val="accent2"/>
                </a:solidFill>
                <a:uFill>
                  <a:solidFill>
                    <a:srgbClr val="FFFFFF"/>
                  </a:solidFill>
                </a:uFill>
                <a:latin typeface="Trebuchet MS" panose="020B0603020202020204" pitchFamily="34" charset="0"/>
              </a:rPr>
              <a:t>What is a “sentence?”</a:t>
            </a:r>
            <a:endParaRPr lang="en-US" sz="1800" b="0" strike="noStrike" spc="-1" dirty="0">
              <a:solidFill>
                <a:schemeClr val="accent2"/>
              </a:solidFill>
              <a:uFill>
                <a:solidFill>
                  <a:srgbClr val="FFFFFF"/>
                </a:solidFill>
              </a:uFill>
              <a:latin typeface="Trebuchet MS" panose="020B0603020202020204" pitchFamily="34" charset="0"/>
            </a:endParaRPr>
          </a:p>
        </p:txBody>
      </p:sp>
      <p:sp>
        <p:nvSpPr>
          <p:cNvPr id="325" name="CustomShape 2"/>
          <p:cNvSpPr/>
          <p:nvPr/>
        </p:nvSpPr>
        <p:spPr>
          <a:xfrm>
            <a:off x="1339312" y="1592466"/>
            <a:ext cx="8596080" cy="465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indent="-457200" algn="just">
              <a:lnSpc>
                <a:spcPct val="100000"/>
              </a:lnSpc>
              <a:buClr>
                <a:schemeClr val="accent1"/>
              </a:buClr>
              <a:buSzPct val="80000"/>
              <a:buFont typeface="Wingdings" panose="05000000000000000000" pitchFamily="2" charset="2"/>
              <a:buChar char="Ø"/>
            </a:pPr>
            <a:r>
              <a:rPr lang="en-US" sz="2800" b="0" strike="noStrike" spc="-1" dirty="0">
                <a:solidFill>
                  <a:srgbClr val="404040"/>
                </a:solidFill>
                <a:uFill>
                  <a:solidFill>
                    <a:srgbClr val="FFFFFF"/>
                  </a:solidFill>
                </a:uFill>
                <a:latin typeface="Trebuchet MS" panose="020B0603020202020204" pitchFamily="34" charset="0"/>
              </a:rPr>
              <a:t>INA § 101(a)(48)(B)</a:t>
            </a:r>
            <a:endParaRPr lang="en-US" spc="-1" dirty="0">
              <a:solidFill>
                <a:srgbClr val="000000"/>
              </a:solidFill>
              <a:uFill>
                <a:solidFill>
                  <a:srgbClr val="FFFFFF"/>
                </a:solidFill>
              </a:uFill>
              <a:latin typeface="Trebuchet MS" panose="020B0603020202020204" pitchFamily="34" charset="0"/>
            </a:endParaRPr>
          </a:p>
          <a:p>
            <a:pPr marL="457920" indent="-457200" algn="just">
              <a:lnSpc>
                <a:spcPct val="100000"/>
              </a:lnSpc>
              <a:buClr>
                <a:schemeClr val="accent1"/>
              </a:buClr>
              <a:buSzPct val="80000"/>
              <a:buFont typeface="Wingdings" panose="05000000000000000000" pitchFamily="2" charset="2"/>
              <a:buChar char="Ø"/>
            </a:pPr>
            <a:r>
              <a:rPr lang="en-US" sz="2800" b="0" strike="noStrike" spc="-1" dirty="0">
                <a:solidFill>
                  <a:srgbClr val="404040"/>
                </a:solidFill>
                <a:uFill>
                  <a:solidFill>
                    <a:srgbClr val="FFFFFF"/>
                  </a:solidFill>
                </a:uFill>
                <a:latin typeface="Trebuchet MS" panose="020B0603020202020204" pitchFamily="34" charset="0"/>
              </a:rPr>
              <a:t>Suspended sentences, common in some other states, count</a:t>
            </a:r>
            <a:endParaRPr lang="en-US" spc="-1" dirty="0">
              <a:solidFill>
                <a:srgbClr val="000000"/>
              </a:solidFill>
              <a:uFill>
                <a:solidFill>
                  <a:srgbClr val="FFFFFF"/>
                </a:solidFill>
              </a:uFill>
              <a:latin typeface="Trebuchet MS" panose="020B0603020202020204" pitchFamily="34" charset="0"/>
            </a:endParaRPr>
          </a:p>
          <a:p>
            <a:pPr marL="457920" indent="-457200" algn="just">
              <a:lnSpc>
                <a:spcPct val="100000"/>
              </a:lnSpc>
              <a:buClr>
                <a:schemeClr val="accent1"/>
              </a:buClr>
              <a:buSzPct val="80000"/>
              <a:buFont typeface="Wingdings" panose="05000000000000000000" pitchFamily="2" charset="2"/>
              <a:buChar char="Ø"/>
            </a:pPr>
            <a:r>
              <a:rPr lang="en-US" sz="2800" b="0" strike="noStrike" spc="-1" dirty="0">
                <a:solidFill>
                  <a:srgbClr val="404040"/>
                </a:solidFill>
                <a:uFill>
                  <a:solidFill>
                    <a:srgbClr val="FFFFFF"/>
                  </a:solidFill>
                </a:uFill>
                <a:latin typeface="Trebuchet MS" panose="020B0603020202020204" pitchFamily="34" charset="0"/>
              </a:rPr>
              <a:t>Resentencing counts </a:t>
            </a:r>
            <a:endParaRPr lang="en-US" spc="-1" dirty="0">
              <a:solidFill>
                <a:srgbClr val="000000"/>
              </a:solidFill>
              <a:uFill>
                <a:solidFill>
                  <a:srgbClr val="FFFFFF"/>
                </a:solidFill>
              </a:uFill>
              <a:latin typeface="Trebuchet MS" panose="020B0603020202020204" pitchFamily="34" charset="0"/>
            </a:endParaRPr>
          </a:p>
          <a:p>
            <a:pPr marL="915120" lvl="1" indent="-457200" algn="just">
              <a:buClr>
                <a:schemeClr val="accent1"/>
              </a:buClr>
              <a:buSzPct val="80000"/>
              <a:buFont typeface="Wingdings" panose="05000000000000000000" pitchFamily="2" charset="2"/>
              <a:buChar char="Ø"/>
            </a:pPr>
            <a:r>
              <a:rPr lang="en-US" sz="2800" b="0" strike="noStrike" spc="-1" dirty="0">
                <a:solidFill>
                  <a:srgbClr val="404040"/>
                </a:solidFill>
                <a:uFill>
                  <a:solidFill>
                    <a:srgbClr val="FFFFFF"/>
                  </a:solidFill>
                </a:uFill>
                <a:latin typeface="Trebuchet MS" panose="020B0603020202020204" pitchFamily="34" charset="0"/>
              </a:rPr>
              <a:t>If a client violates the terms of his/her probation, the time in custody imposed for that violation will be added to the original sentence and count towards the overall time considered for immigration purposes [</a:t>
            </a:r>
            <a:r>
              <a:rPr lang="en-US" sz="2800" b="0" u="sng" strike="noStrike" spc="-1" dirty="0">
                <a:solidFill>
                  <a:srgbClr val="404040"/>
                </a:solidFill>
                <a:uFill>
                  <a:solidFill>
                    <a:srgbClr val="FFFFFF"/>
                  </a:solidFill>
                </a:uFill>
                <a:latin typeface="Trebuchet MS" panose="020B0603020202020204" pitchFamily="34" charset="0"/>
              </a:rPr>
              <a:t>Matter of Perez-Ramirez</a:t>
            </a:r>
            <a:r>
              <a:rPr lang="en-US" sz="2800" b="0" strike="noStrike" spc="-1" dirty="0">
                <a:solidFill>
                  <a:srgbClr val="404040"/>
                </a:solidFill>
                <a:uFill>
                  <a:solidFill>
                    <a:srgbClr val="FFFFFF"/>
                  </a:solidFill>
                </a:uFill>
                <a:latin typeface="Trebuchet MS" panose="020B0603020202020204" pitchFamily="34" charset="0"/>
              </a:rPr>
              <a:t>, 25 I&amp;N Dec. 203 (BIA 2010)]</a:t>
            </a:r>
            <a:endParaRPr lang="en-US"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68317867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675720" y="316620"/>
            <a:ext cx="10270440" cy="68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4400" b="1" strike="noStrike" spc="-1" dirty="0">
                <a:solidFill>
                  <a:schemeClr val="accent2"/>
                </a:solidFill>
                <a:uFill>
                  <a:solidFill>
                    <a:srgbClr val="FFFFFF"/>
                  </a:solidFill>
                </a:uFill>
                <a:latin typeface="Trebuchet MS" panose="020B0603020202020204" pitchFamily="34" charset="0"/>
              </a:rPr>
              <a:t>VACATUR/SENTENCE REDUCTION</a:t>
            </a:r>
            <a:endParaRPr lang="en-US" sz="1800" b="0" strike="noStrike" spc="-1" dirty="0">
              <a:solidFill>
                <a:schemeClr val="accent2"/>
              </a:solidFill>
              <a:uFill>
                <a:solidFill>
                  <a:srgbClr val="FFFFFF"/>
                </a:solidFill>
              </a:uFill>
              <a:latin typeface="Trebuchet MS" panose="020B0603020202020204" pitchFamily="34" charset="0"/>
            </a:endParaRPr>
          </a:p>
        </p:txBody>
      </p:sp>
      <p:sp>
        <p:nvSpPr>
          <p:cNvPr id="327" name="CustomShape 2"/>
          <p:cNvSpPr/>
          <p:nvPr/>
        </p:nvSpPr>
        <p:spPr>
          <a:xfrm>
            <a:off x="1322106" y="1264438"/>
            <a:ext cx="4185000" cy="53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en-US" sz="2400" b="1" strike="noStrike" spc="-1" dirty="0">
                <a:solidFill>
                  <a:srgbClr val="404040"/>
                </a:solidFill>
                <a:uFill>
                  <a:solidFill>
                    <a:srgbClr val="FFFFFF"/>
                  </a:solidFill>
                </a:uFill>
                <a:latin typeface="Trebuchet MS" panose="020B0603020202020204" pitchFamily="34" charset="0"/>
              </a:rPr>
              <a:t>Conviction</a:t>
            </a:r>
            <a:endParaRPr lang="en-US" sz="1800" b="0" strike="noStrike" spc="-1" dirty="0">
              <a:solidFill>
                <a:srgbClr val="000000"/>
              </a:solidFill>
              <a:uFill>
                <a:solidFill>
                  <a:srgbClr val="FFFFFF"/>
                </a:solidFill>
              </a:uFill>
              <a:latin typeface="Trebuchet MS" panose="020B0603020202020204" pitchFamily="34" charset="0"/>
            </a:endParaRPr>
          </a:p>
        </p:txBody>
      </p:sp>
      <p:sp>
        <p:nvSpPr>
          <p:cNvPr id="328" name="CustomShape 3"/>
          <p:cNvSpPr/>
          <p:nvPr/>
        </p:nvSpPr>
        <p:spPr>
          <a:xfrm>
            <a:off x="1322106" y="1844277"/>
            <a:ext cx="4185000" cy="4155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indent="-342900">
              <a:lnSpc>
                <a:spcPct val="100000"/>
              </a:lnSpc>
              <a:buClr>
                <a:schemeClr val="accent1"/>
              </a:buClr>
              <a:buSzPct val="80000"/>
              <a:buFont typeface="Wingdings" panose="05000000000000000000" pitchFamily="2" charset="2"/>
              <a:buChar char="Ø"/>
            </a:pPr>
            <a:r>
              <a:rPr lang="en-US" sz="2000" b="0" strike="noStrike" spc="-1" dirty="0">
                <a:solidFill>
                  <a:srgbClr val="404040"/>
                </a:solidFill>
                <a:uFill>
                  <a:solidFill>
                    <a:srgbClr val="FFFFFF"/>
                  </a:solidFill>
                </a:uFill>
                <a:latin typeface="Trebuchet MS" panose="020B0603020202020204" pitchFamily="34" charset="0"/>
              </a:rPr>
              <a:t>Order must reflect vacatur based, in part, on procedural or substantive defect in the original proceedings</a:t>
            </a:r>
            <a:endParaRPr lang="en-US" spc="-1" dirty="0">
              <a:solidFill>
                <a:srgbClr val="000000"/>
              </a:solidFill>
              <a:uFill>
                <a:solidFill>
                  <a:srgbClr val="FFFFFF"/>
                </a:solidFill>
              </a:uFill>
              <a:latin typeface="Trebuchet MS" panose="020B0603020202020204" pitchFamily="34" charset="0"/>
            </a:endParaRPr>
          </a:p>
          <a:p>
            <a:pPr marL="343620" indent="-342900">
              <a:lnSpc>
                <a:spcPct val="100000"/>
              </a:lnSpc>
              <a:buClr>
                <a:schemeClr val="accent1"/>
              </a:buClr>
              <a:buSzPct val="80000"/>
              <a:buFont typeface="Wingdings" panose="05000000000000000000" pitchFamily="2" charset="2"/>
              <a:buChar char="Ø"/>
            </a:pPr>
            <a:r>
              <a:rPr lang="en-US" sz="2000" b="0" strike="noStrike" spc="-1" dirty="0">
                <a:solidFill>
                  <a:srgbClr val="404040"/>
                </a:solidFill>
                <a:uFill>
                  <a:solidFill>
                    <a:srgbClr val="FFFFFF"/>
                  </a:solidFill>
                </a:uFill>
                <a:latin typeface="Trebuchet MS" panose="020B0603020202020204" pitchFamily="34" charset="0"/>
              </a:rPr>
              <a:t>Rehabilitative or “in the interest of justice” vacaturs not valid to avoid immigration consequences </a:t>
            </a:r>
            <a:endParaRPr lang="en-US" spc="-1" dirty="0">
              <a:solidFill>
                <a:srgbClr val="000000"/>
              </a:solidFill>
              <a:uFill>
                <a:solidFill>
                  <a:srgbClr val="FFFFFF"/>
                </a:solidFill>
              </a:uFill>
              <a:latin typeface="Trebuchet MS" panose="020B0603020202020204" pitchFamily="34" charset="0"/>
            </a:endParaRPr>
          </a:p>
          <a:p>
            <a:pPr marL="343620" indent="-342900">
              <a:lnSpc>
                <a:spcPct val="100000"/>
              </a:lnSpc>
              <a:buClr>
                <a:schemeClr val="accent1"/>
              </a:buClr>
              <a:buSzPct val="80000"/>
              <a:buFont typeface="Wingdings" panose="05000000000000000000" pitchFamily="2" charset="2"/>
              <a:buChar char="Ø"/>
            </a:pPr>
            <a:r>
              <a:rPr lang="en-US" sz="2000" b="0" strike="noStrike" spc="-1" dirty="0">
                <a:solidFill>
                  <a:srgbClr val="404040"/>
                </a:solidFill>
                <a:uFill>
                  <a:solidFill>
                    <a:srgbClr val="FFFFFF"/>
                  </a:solidFill>
                </a:uFill>
                <a:latin typeface="Trebuchet MS" panose="020B0603020202020204" pitchFamily="34" charset="0"/>
              </a:rPr>
              <a:t>If vacatur is valid, underlying charges may be dismissed “in the interest of justice”</a:t>
            </a: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p:txBody>
      </p:sp>
      <p:sp>
        <p:nvSpPr>
          <p:cNvPr id="329" name="CustomShape 4"/>
          <p:cNvSpPr/>
          <p:nvPr/>
        </p:nvSpPr>
        <p:spPr>
          <a:xfrm>
            <a:off x="5971109" y="1224990"/>
            <a:ext cx="4185000" cy="54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ctr">
              <a:lnSpc>
                <a:spcPct val="100000"/>
              </a:lnSpc>
            </a:pPr>
            <a:r>
              <a:rPr lang="en-US" sz="2400" b="1" strike="noStrike" spc="-1" dirty="0">
                <a:solidFill>
                  <a:srgbClr val="404040"/>
                </a:solidFill>
                <a:uFill>
                  <a:solidFill>
                    <a:srgbClr val="FFFFFF"/>
                  </a:solidFill>
                </a:uFill>
                <a:latin typeface="Trebuchet MS" panose="020B0603020202020204" pitchFamily="34" charset="0"/>
              </a:rPr>
              <a:t>Sentence</a:t>
            </a:r>
            <a:endParaRPr lang="en-US" sz="1800" b="0" strike="noStrike" spc="-1" dirty="0">
              <a:solidFill>
                <a:srgbClr val="000000"/>
              </a:solidFill>
              <a:uFill>
                <a:solidFill>
                  <a:srgbClr val="FFFFFF"/>
                </a:solidFill>
              </a:uFill>
              <a:latin typeface="Trebuchet MS" panose="020B0603020202020204" pitchFamily="34" charset="0"/>
            </a:endParaRPr>
          </a:p>
        </p:txBody>
      </p:sp>
      <p:sp>
        <p:nvSpPr>
          <p:cNvPr id="330" name="CustomShape 5"/>
          <p:cNvSpPr/>
          <p:nvPr/>
        </p:nvSpPr>
        <p:spPr>
          <a:xfrm>
            <a:off x="6302185" y="1994760"/>
            <a:ext cx="4185000" cy="409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indent="-342900">
              <a:lnSpc>
                <a:spcPct val="100000"/>
              </a:lnSpc>
              <a:buClr>
                <a:schemeClr val="accent1"/>
              </a:buClr>
              <a:buSzPct val="80000"/>
              <a:buFont typeface="Wingdings" panose="05000000000000000000" pitchFamily="2" charset="2"/>
              <a:buChar char="Ø"/>
            </a:pPr>
            <a:r>
              <a:rPr lang="en-US" sz="2000" b="0" strike="noStrike" spc="-1" dirty="0">
                <a:solidFill>
                  <a:srgbClr val="404040"/>
                </a:solidFill>
                <a:uFill>
                  <a:solidFill>
                    <a:srgbClr val="FFFFFF"/>
                  </a:solidFill>
                </a:uFill>
                <a:latin typeface="Trebuchet MS" panose="020B0603020202020204" pitchFamily="34" charset="0"/>
              </a:rPr>
              <a:t>Reduction or vacatur “in the interest of justice” recognized by the BIA</a:t>
            </a:r>
            <a:endParaRPr lang="en-US" sz="1800" b="0" strike="noStrike"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9881656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CustomShape 1"/>
          <p:cNvSpPr/>
          <p:nvPr/>
        </p:nvSpPr>
        <p:spPr>
          <a:xfrm>
            <a:off x="675720" y="316620"/>
            <a:ext cx="10270440" cy="686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4400" b="1" strike="noStrike" spc="-1" dirty="0">
                <a:solidFill>
                  <a:schemeClr val="accent2"/>
                </a:solidFill>
                <a:uFill>
                  <a:solidFill>
                    <a:srgbClr val="FFFFFF"/>
                  </a:solidFill>
                </a:uFill>
                <a:latin typeface="Trebuchet MS" panose="020B0603020202020204" pitchFamily="34" charset="0"/>
              </a:rPr>
              <a:t>VACATUR</a:t>
            </a:r>
            <a:r>
              <a:rPr lang="en-US" sz="4400" b="1" spc="-1" dirty="0">
                <a:solidFill>
                  <a:schemeClr val="accent2"/>
                </a:solidFill>
                <a:uFill>
                  <a:solidFill>
                    <a:srgbClr val="FFFFFF"/>
                  </a:solidFill>
                </a:uFill>
                <a:latin typeface="Trebuchet MS" panose="020B0603020202020204" pitchFamily="34" charset="0"/>
              </a:rPr>
              <a:t> OF A CONVICTION</a:t>
            </a:r>
            <a:endParaRPr lang="en-US" sz="1800" b="0" strike="noStrike" spc="-1" dirty="0">
              <a:solidFill>
                <a:schemeClr val="accent2"/>
              </a:solidFill>
              <a:uFill>
                <a:solidFill>
                  <a:srgbClr val="FFFFFF"/>
                </a:solidFill>
              </a:uFill>
              <a:latin typeface="Trebuchet MS" panose="020B0603020202020204" pitchFamily="34" charset="0"/>
            </a:endParaRPr>
          </a:p>
        </p:txBody>
      </p:sp>
      <p:sp>
        <p:nvSpPr>
          <p:cNvPr id="328" name="CustomShape 3"/>
          <p:cNvSpPr/>
          <p:nvPr/>
        </p:nvSpPr>
        <p:spPr>
          <a:xfrm>
            <a:off x="445477" y="1305169"/>
            <a:ext cx="11147069" cy="469458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indent="-342900">
              <a:lnSpc>
                <a:spcPct val="100000"/>
              </a:lnSpc>
              <a:buClr>
                <a:schemeClr val="accent1"/>
              </a:buClr>
              <a:buSzPct val="80000"/>
              <a:buFont typeface="Wingdings" panose="05000000000000000000" pitchFamily="2" charset="2"/>
              <a:buChar char="Ø"/>
            </a:pPr>
            <a:r>
              <a:rPr lang="en-US" sz="2800" b="0" strike="noStrike" spc="-1" dirty="0">
                <a:solidFill>
                  <a:srgbClr val="404040"/>
                </a:solidFill>
                <a:uFill>
                  <a:solidFill>
                    <a:srgbClr val="FFFFFF"/>
                  </a:solidFill>
                </a:uFill>
                <a:latin typeface="Trebuchet MS" panose="020B0603020202020204" pitchFamily="34" charset="0"/>
              </a:rPr>
              <a:t>Order must reflect vacatur based, in part, on procedural or substantive defect in the original proceedings</a:t>
            </a:r>
            <a:endParaRPr lang="en-US" sz="2800" spc="-1" dirty="0">
              <a:solidFill>
                <a:srgbClr val="000000"/>
              </a:solidFill>
              <a:uFill>
                <a:solidFill>
                  <a:srgbClr val="FFFFFF"/>
                </a:solidFill>
              </a:uFill>
              <a:latin typeface="Trebuchet MS" panose="020B0603020202020204" pitchFamily="34" charset="0"/>
            </a:endParaRPr>
          </a:p>
          <a:p>
            <a:pPr marL="343620" indent="-342900">
              <a:lnSpc>
                <a:spcPct val="100000"/>
              </a:lnSpc>
              <a:buClr>
                <a:schemeClr val="accent1"/>
              </a:buClr>
              <a:buSzPct val="80000"/>
              <a:buFont typeface="Wingdings" panose="05000000000000000000" pitchFamily="2" charset="2"/>
              <a:buChar char="Ø"/>
            </a:pPr>
            <a:r>
              <a:rPr lang="en-US" sz="2800" b="0" strike="noStrike" spc="-1" dirty="0">
                <a:solidFill>
                  <a:srgbClr val="404040"/>
                </a:solidFill>
                <a:uFill>
                  <a:solidFill>
                    <a:srgbClr val="FFFFFF"/>
                  </a:solidFill>
                </a:uFill>
                <a:latin typeface="Trebuchet MS" panose="020B0603020202020204" pitchFamily="34" charset="0"/>
              </a:rPr>
              <a:t>Rehabilitative or “in the interest of justice” vacaturs not valid to avoid immigration consequences or based on reasons of rehabilitation only.</a:t>
            </a:r>
            <a:endParaRPr lang="en-US" sz="2800" spc="-1" dirty="0">
              <a:solidFill>
                <a:srgbClr val="000000"/>
              </a:solidFill>
              <a:uFill>
                <a:solidFill>
                  <a:srgbClr val="FFFFFF"/>
                </a:solidFill>
              </a:uFill>
              <a:latin typeface="Trebuchet MS" panose="020B0603020202020204" pitchFamily="34" charset="0"/>
            </a:endParaRPr>
          </a:p>
          <a:p>
            <a:pPr marL="343620" indent="-342900">
              <a:lnSpc>
                <a:spcPct val="100000"/>
              </a:lnSpc>
              <a:buClr>
                <a:schemeClr val="accent1"/>
              </a:buClr>
              <a:buSzPct val="80000"/>
              <a:buFont typeface="Wingdings" panose="05000000000000000000" pitchFamily="2" charset="2"/>
              <a:buChar char="Ø"/>
            </a:pPr>
            <a:r>
              <a:rPr lang="en-US" sz="2800" b="0" strike="noStrike" spc="-1" dirty="0">
                <a:solidFill>
                  <a:srgbClr val="404040"/>
                </a:solidFill>
                <a:uFill>
                  <a:solidFill>
                    <a:srgbClr val="FFFFFF"/>
                  </a:solidFill>
                </a:uFill>
                <a:latin typeface="Trebuchet MS" panose="020B0603020202020204" pitchFamily="34" charset="0"/>
              </a:rPr>
              <a:t>If vacatur is valid, underlying charges may be dismissed “in the interest of justice”</a:t>
            </a:r>
          </a:p>
          <a:p>
            <a:endParaRPr lang="en-US" sz="2800" dirty="0"/>
          </a:p>
          <a:p>
            <a:endParaRPr lang="en-US" sz="2800" dirty="0"/>
          </a:p>
          <a:p>
            <a:r>
              <a:rPr lang="pt-BR" sz="2800" dirty="0"/>
              <a:t> </a:t>
            </a:r>
            <a:r>
              <a:rPr lang="pt-BR" sz="2800" i="1" dirty="0"/>
              <a:t>Matter of Thomas</a:t>
            </a:r>
            <a:r>
              <a:rPr lang="pt-BR" sz="2800" dirty="0"/>
              <a:t>, 27 I&amp;N Dec. 674 (A.G. 2019), Int Dec 3966 (Oct 25,</a:t>
            </a:r>
            <a:r>
              <a:rPr lang="en-US" sz="2800" dirty="0"/>
              <a:t> 2019)</a:t>
            </a: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a:p>
            <a:pPr>
              <a:lnSpc>
                <a:spcPct val="100000"/>
              </a:lnSpc>
            </a:pPr>
            <a:endParaRPr lang="en-US" sz="1800" b="0" strike="noStrike"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28211495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idx="4294967295"/>
          </p:nvPr>
        </p:nvSpPr>
        <p:spPr>
          <a:xfrm>
            <a:off x="1922845" y="538708"/>
            <a:ext cx="7775575" cy="1225825"/>
          </a:xfrm>
        </p:spPr>
        <p:txBody>
          <a:bodyPr>
            <a:normAutofit fontScale="90000"/>
          </a:bodyPr>
          <a:lstStyle/>
          <a:p>
            <a:pPr algn="ctr">
              <a:defRPr/>
            </a:pPr>
            <a:br>
              <a:rPr lang="en-US" sz="3200" dirty="0"/>
            </a:br>
            <a:br>
              <a:rPr lang="en-US" sz="3200" dirty="0"/>
            </a:br>
            <a:br>
              <a:rPr lang="en-US" sz="3200" dirty="0"/>
            </a:br>
            <a:r>
              <a:rPr lang="en-US" sz="3200" dirty="0"/>
              <a:t> </a:t>
            </a:r>
            <a:br>
              <a:rPr lang="en-US" sz="3200" dirty="0"/>
            </a:br>
            <a:r>
              <a:rPr lang="en-US" b="1" dirty="0">
                <a:solidFill>
                  <a:schemeClr val="accent2"/>
                </a:solidFill>
                <a:latin typeface="+mn-lt"/>
              </a:rPr>
              <a:t>Deportations/Removals</a:t>
            </a:r>
            <a:br>
              <a:rPr lang="en-US" b="1" dirty="0">
                <a:solidFill>
                  <a:schemeClr val="accent2"/>
                </a:solidFill>
                <a:latin typeface="+mn-lt"/>
              </a:rPr>
            </a:br>
            <a:r>
              <a:rPr lang="en-US" b="1" dirty="0">
                <a:solidFill>
                  <a:schemeClr val="accent2"/>
                </a:solidFill>
                <a:latin typeface="+mn-lt"/>
              </a:rPr>
              <a:t>Based on Criminal Conviction </a:t>
            </a:r>
            <a:br>
              <a:rPr lang="en-US" sz="3200" dirty="0"/>
            </a:br>
            <a:endParaRPr lang="en-US" sz="3200" dirty="0"/>
          </a:p>
        </p:txBody>
      </p:sp>
      <p:sp>
        <p:nvSpPr>
          <p:cNvPr id="10244" name="TextBox 3"/>
          <p:cNvSpPr txBox="1">
            <a:spLocks noChangeArrowheads="1"/>
          </p:cNvSpPr>
          <p:nvPr/>
        </p:nvSpPr>
        <p:spPr bwMode="auto">
          <a:xfrm>
            <a:off x="1056766" y="5493327"/>
            <a:ext cx="950773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600" dirty="0">
                <a:solidFill>
                  <a:srgbClr val="FF0000"/>
                </a:solidFill>
              </a:rPr>
              <a:t>*In 2020, 86% of those arrested and charged with removal by the US Department of Homeland Security</a:t>
            </a:r>
          </a:p>
          <a:p>
            <a:pPr eaLnBrk="1" hangingPunct="1">
              <a:lnSpc>
                <a:spcPct val="90000"/>
              </a:lnSpc>
              <a:spcBef>
                <a:spcPct val="0"/>
              </a:spcBef>
              <a:buClrTx/>
              <a:buSzTx/>
              <a:buFontTx/>
              <a:buNone/>
            </a:pPr>
            <a:r>
              <a:rPr lang="en-US" altLang="en-US" sz="1600" dirty="0">
                <a:solidFill>
                  <a:srgbClr val="FF0000"/>
                </a:solidFill>
              </a:rPr>
              <a:t>had criminal convictions or criminal charges pending.  </a:t>
            </a:r>
          </a:p>
        </p:txBody>
      </p:sp>
      <p:sp>
        <p:nvSpPr>
          <p:cNvPr id="10245" name="Up Arrow 1"/>
          <p:cNvSpPr>
            <a:spLocks noChangeArrowheads="1"/>
          </p:cNvSpPr>
          <p:nvPr/>
        </p:nvSpPr>
        <p:spPr bwMode="auto">
          <a:xfrm>
            <a:off x="10019805" y="2286000"/>
            <a:ext cx="609600" cy="2981326"/>
          </a:xfrm>
          <a:prstGeom prst="upArrow">
            <a:avLst>
              <a:gd name="adj1" fmla="val 50000"/>
              <a:gd name="adj2" fmla="val 50000"/>
            </a:avLst>
          </a:prstGeom>
          <a:solidFill>
            <a:srgbClr val="FF0000"/>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dirty="0">
              <a:solidFill>
                <a:srgbClr val="FF0000"/>
              </a:solidFill>
            </a:endParaRPr>
          </a:p>
        </p:txBody>
      </p:sp>
      <p:sp>
        <p:nvSpPr>
          <p:cNvPr id="10246" name="TextBox 1"/>
          <p:cNvSpPr txBox="1">
            <a:spLocks noChangeArrowheads="1"/>
          </p:cNvSpPr>
          <p:nvPr/>
        </p:nvSpPr>
        <p:spPr bwMode="auto">
          <a:xfrm>
            <a:off x="9896858" y="1469068"/>
            <a:ext cx="1909497"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lnSpc>
                <a:spcPct val="90000"/>
              </a:lnSpc>
              <a:spcBef>
                <a:spcPct val="0"/>
              </a:spcBef>
              <a:buClrTx/>
              <a:buSzTx/>
              <a:buFontTx/>
              <a:buNone/>
            </a:pPr>
            <a:r>
              <a:rPr lang="en-US" altLang="en-US" sz="1800" dirty="0">
                <a:solidFill>
                  <a:srgbClr val="FF0000"/>
                </a:solidFill>
              </a:rPr>
              <a:t>*86% + arrested </a:t>
            </a:r>
          </a:p>
          <a:p>
            <a:pPr eaLnBrk="1" hangingPunct="1">
              <a:lnSpc>
                <a:spcPct val="90000"/>
              </a:lnSpc>
              <a:spcBef>
                <a:spcPct val="0"/>
              </a:spcBef>
              <a:buClrTx/>
              <a:buSzTx/>
              <a:buFontTx/>
              <a:buNone/>
            </a:pPr>
            <a:r>
              <a:rPr lang="en-US" altLang="en-US" sz="1800" dirty="0">
                <a:solidFill>
                  <a:srgbClr val="FF0000"/>
                </a:solidFill>
              </a:rPr>
              <a:t>by DHS in 2020</a:t>
            </a:r>
          </a:p>
        </p:txBody>
      </p:sp>
      <p:pic>
        <p:nvPicPr>
          <p:cNvPr id="2" name="Picture 1">
            <a:extLst>
              <a:ext uri="{FF2B5EF4-FFF2-40B4-BE49-F238E27FC236}">
                <a16:creationId xmlns:a16="http://schemas.microsoft.com/office/drawing/2014/main" id="{4EC6EE45-DA53-4504-AB13-F1A44CDB9D34}"/>
              </a:ext>
            </a:extLst>
          </p:cNvPr>
          <p:cNvPicPr>
            <a:picLocks noChangeAspect="1"/>
          </p:cNvPicPr>
          <p:nvPr/>
        </p:nvPicPr>
        <p:blipFill>
          <a:blip r:embed="rId3"/>
          <a:stretch>
            <a:fillRect/>
          </a:stretch>
        </p:blipFill>
        <p:spPr>
          <a:xfrm>
            <a:off x="1648207" y="1469068"/>
            <a:ext cx="8050213" cy="3796910"/>
          </a:xfrm>
          <a:prstGeom prst="rect">
            <a:avLst/>
          </a:prstGeom>
        </p:spPr>
      </p:pic>
    </p:spTree>
    <p:extLst>
      <p:ext uri="{BB962C8B-B14F-4D97-AF65-F5344CB8AC3E}">
        <p14:creationId xmlns:p14="http://schemas.microsoft.com/office/powerpoint/2010/main" val="4008828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13D0024-6199-4A76-A71C-847234D5A276}"/>
              </a:ext>
            </a:extLst>
          </p:cNvPr>
          <p:cNvCxnSpPr/>
          <p:nvPr/>
        </p:nvCxnSpPr>
        <p:spPr>
          <a:xfrm>
            <a:off x="2270233" y="3892957"/>
            <a:ext cx="77251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89497A9-55E7-4EA5-AD60-6F84A93BFBA2}"/>
              </a:ext>
            </a:extLst>
          </p:cNvPr>
          <p:cNvSpPr/>
          <p:nvPr/>
        </p:nvSpPr>
        <p:spPr>
          <a:xfrm>
            <a:off x="1257380" y="1377809"/>
            <a:ext cx="9750811" cy="1938992"/>
          </a:xfrm>
          <a:prstGeom prst="rect">
            <a:avLst/>
          </a:prstGeom>
        </p:spPr>
        <p:txBody>
          <a:bodyPr wrap="none">
            <a:spAutoFit/>
          </a:bodyPr>
          <a:lstStyle/>
          <a:p>
            <a:pPr algn="ctr">
              <a:lnSpc>
                <a:spcPct val="100000"/>
              </a:lnSpc>
            </a:pPr>
            <a:r>
              <a:rPr lang="en-US" sz="6000" b="1" spc="-1" dirty="0">
                <a:solidFill>
                  <a:schemeClr val="accent2"/>
                </a:solidFill>
                <a:uFill>
                  <a:solidFill>
                    <a:srgbClr val="FFFFFF"/>
                  </a:solidFill>
                </a:uFill>
              </a:rPr>
              <a:t>(a brief overview of) </a:t>
            </a:r>
          </a:p>
          <a:p>
            <a:pPr algn="ctr">
              <a:lnSpc>
                <a:spcPct val="100000"/>
              </a:lnSpc>
            </a:pPr>
            <a:r>
              <a:rPr lang="en-US" sz="6000" b="1" spc="-1" dirty="0">
                <a:solidFill>
                  <a:schemeClr val="accent2"/>
                </a:solidFill>
                <a:uFill>
                  <a:solidFill>
                    <a:srgbClr val="FFFFFF"/>
                  </a:solidFill>
                </a:uFill>
              </a:rPr>
              <a:t>THE CATEGORICAL APPROACH</a:t>
            </a:r>
            <a:endParaRPr lang="en-US" sz="6000" spc="-1" dirty="0">
              <a:solidFill>
                <a:schemeClr val="accent2"/>
              </a:solidFill>
              <a:uFill>
                <a:solidFill>
                  <a:srgbClr val="FFFFFF"/>
                </a:solidFill>
              </a:uFill>
            </a:endParaRPr>
          </a:p>
        </p:txBody>
      </p:sp>
    </p:spTree>
    <p:extLst>
      <p:ext uri="{BB962C8B-B14F-4D97-AF65-F5344CB8AC3E}">
        <p14:creationId xmlns:p14="http://schemas.microsoft.com/office/powerpoint/2010/main" val="66326222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1857693"/>
            <a:ext cx="8636000" cy="4360681"/>
          </a:xfrm>
          <a:prstGeom prst="rect">
            <a:avLst/>
          </a:prstGeom>
        </p:spPr>
        <p:txBody>
          <a:bodyPr wrap="square">
            <a:spAutoFit/>
          </a:bodyPr>
          <a:lstStyle/>
          <a:p>
            <a:pPr lvl="0"/>
            <a:r>
              <a:rPr lang="en-US" sz="3467" b="1" dirty="0">
                <a:latin typeface="Trebuchet MS" panose="020B0603020202020204" pitchFamily="34" charset="0"/>
                <a:cs typeface="Arial" panose="020B0604020202020204" pitchFamily="34" charset="0"/>
              </a:rPr>
              <a:t> </a:t>
            </a:r>
          </a:p>
          <a:p>
            <a:pPr lvl="0"/>
            <a:r>
              <a:rPr lang="en-US" sz="3467" b="1" dirty="0">
                <a:latin typeface="Trebuchet MS" panose="020B0603020202020204" pitchFamily="34" charset="0"/>
                <a:cs typeface="Arial" panose="020B0604020202020204" pitchFamily="34" charset="0"/>
              </a:rPr>
              <a:t>The methodology for determining whether an offense triggers “conviction”-based immigration or federal sentencing consequences. </a:t>
            </a:r>
          </a:p>
          <a:p>
            <a:pPr lvl="0"/>
            <a:endParaRPr lang="en-US" sz="3467" b="1" i="1" dirty="0">
              <a:latin typeface="Trebuchet MS" panose="020B0603020202020204" pitchFamily="34" charset="0"/>
              <a:cs typeface="Arial" panose="020B0604020202020204" pitchFamily="34" charset="0"/>
            </a:endParaRPr>
          </a:p>
          <a:p>
            <a:pPr lvl="0"/>
            <a:endParaRPr lang="en-US" sz="3467" b="1" i="1" dirty="0">
              <a:latin typeface="Trebuchet MS" panose="020B0603020202020204" pitchFamily="34" charset="0"/>
              <a:cs typeface="Arial" panose="020B0604020202020204" pitchFamily="34" charset="0"/>
            </a:endParaRPr>
          </a:p>
          <a:p>
            <a:pPr lvl="0"/>
            <a:r>
              <a:rPr lang="en-US" sz="2400" b="1" i="1" dirty="0">
                <a:latin typeface="Trebuchet MS" panose="020B0603020202020204" pitchFamily="34" charset="0"/>
                <a:cs typeface="Arial" panose="020B0604020202020204" pitchFamily="34" charset="0"/>
              </a:rPr>
              <a:t>See Mathis</a:t>
            </a:r>
            <a:r>
              <a:rPr lang="en-US" sz="2400" b="1" dirty="0">
                <a:latin typeface="Trebuchet MS" panose="020B0603020202020204" pitchFamily="34" charset="0"/>
                <a:cs typeface="Arial" panose="020B0604020202020204" pitchFamily="34" charset="0"/>
              </a:rPr>
              <a:t> at 2247, 2251, 2255 n.6; </a:t>
            </a:r>
            <a:r>
              <a:rPr lang="en-US" sz="2400" b="1" i="1" dirty="0">
                <a:latin typeface="Trebuchet MS" panose="020B0603020202020204" pitchFamily="34" charset="0"/>
                <a:cs typeface="Arial" panose="020B0604020202020204" pitchFamily="34" charset="0"/>
              </a:rPr>
              <a:t>Moncrieffe</a:t>
            </a:r>
            <a:r>
              <a:rPr lang="en-US" sz="2400" b="1" dirty="0">
                <a:latin typeface="Trebuchet MS" panose="020B0603020202020204" pitchFamily="34" charset="0"/>
                <a:cs typeface="Arial" panose="020B0604020202020204" pitchFamily="34" charset="0"/>
              </a:rPr>
              <a:t> at 1685.</a:t>
            </a:r>
            <a:r>
              <a:rPr lang="en-US" sz="3467" b="1" dirty="0">
                <a:latin typeface="Trebuchet MS" panose="020B0603020202020204" pitchFamily="34" charset="0"/>
                <a:cs typeface="Arial" panose="020B0604020202020204" pitchFamily="34" charset="0"/>
              </a:rPr>
              <a:t> </a:t>
            </a:r>
            <a:endParaRPr lang="en" sz="3467" b="1" dirty="0">
              <a:latin typeface="Trebuchet MS" panose="020B0603020202020204" pitchFamily="34" charset="0"/>
              <a:cs typeface="Arial" panose="020B0604020202020204" pitchFamily="34" charset="0"/>
            </a:endParaRPr>
          </a:p>
        </p:txBody>
      </p:sp>
      <p:sp>
        <p:nvSpPr>
          <p:cNvPr id="5" name="Shape 416"/>
          <p:cNvSpPr txBox="1">
            <a:spLocks/>
          </p:cNvSpPr>
          <p:nvPr/>
        </p:nvSpPr>
        <p:spPr>
          <a:xfrm>
            <a:off x="711200" y="584200"/>
            <a:ext cx="9042400" cy="1016000"/>
          </a:xfrm>
          <a:prstGeom prst="rect">
            <a:avLst/>
          </a:prstGeom>
        </p:spPr>
        <p:txBody>
          <a:bodyPr lIns="121900" tIns="121900" rIns="121900" bIns="121900" anchor="b" anchorCtr="0">
            <a:noAutofit/>
          </a:bodyPr>
          <a:lstStyle/>
          <a:p>
            <a:pPr defTabSz="1219170">
              <a:defRPr/>
            </a:pPr>
            <a:br>
              <a:rPr lang="en-US" sz="3733" b="1" kern="0" dirty="0">
                <a:latin typeface="Trebuchet MS" panose="020B0603020202020204" pitchFamily="34" charset="0"/>
                <a:cs typeface="Arial" panose="020B0604020202020204" pitchFamily="34" charset="0"/>
                <a:sym typeface="Arial"/>
              </a:rPr>
            </a:br>
            <a:r>
              <a:rPr lang="en-US" sz="4000" b="1" kern="0" dirty="0">
                <a:solidFill>
                  <a:schemeClr val="accent2"/>
                </a:solidFill>
                <a:latin typeface="Trebuchet MS" panose="020B0603020202020204" pitchFamily="34" charset="0"/>
                <a:cs typeface="Arial" panose="020B0604020202020204" pitchFamily="34" charset="0"/>
                <a:sym typeface="Arial"/>
              </a:rPr>
              <a:t>What is the categorical approach?</a:t>
            </a:r>
            <a:endParaRPr lang="en" sz="4000" b="1" kern="0" dirty="0">
              <a:solidFill>
                <a:schemeClr val="accent2"/>
              </a:solidFill>
              <a:latin typeface="Trebuchet MS" panose="020B0603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877508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16"/>
          <p:cNvSpPr txBox="1">
            <a:spLocks/>
          </p:cNvSpPr>
          <p:nvPr/>
        </p:nvSpPr>
        <p:spPr>
          <a:xfrm>
            <a:off x="397641" y="157792"/>
            <a:ext cx="11277600" cy="1016000"/>
          </a:xfrm>
          <a:prstGeom prst="rect">
            <a:avLst/>
          </a:prstGeom>
        </p:spPr>
        <p:txBody>
          <a:bodyPr lIns="121900" tIns="121900" rIns="121900" bIns="121900" anchor="b" anchorCtr="0">
            <a:noAutofit/>
          </a:bodyPr>
          <a:lstStyle/>
          <a:p>
            <a:pPr defTabSz="1219170">
              <a:defRPr/>
            </a:pPr>
            <a:br>
              <a:rPr lang="en-US" sz="3467" b="1" kern="0" dirty="0">
                <a:latin typeface="Trebuchet MS" panose="020B0603020202020204" pitchFamily="34" charset="0"/>
                <a:cs typeface="Arial" panose="020B0604020202020204" pitchFamily="34" charset="0"/>
                <a:sym typeface="Arial"/>
              </a:rPr>
            </a:br>
            <a:r>
              <a:rPr lang="en-US" sz="3467" b="1" kern="0" dirty="0">
                <a:solidFill>
                  <a:schemeClr val="accent2"/>
                </a:solidFill>
                <a:latin typeface="Trebuchet MS" panose="020B0603020202020204" pitchFamily="34" charset="0"/>
                <a:cs typeface="Arial" panose="020B0604020202020204" pitchFamily="34" charset="0"/>
                <a:sym typeface="Arial"/>
              </a:rPr>
              <a:t>How the categorical approach works: </a:t>
            </a:r>
          </a:p>
          <a:p>
            <a:pPr defTabSz="1219170">
              <a:defRPr/>
            </a:pPr>
            <a:r>
              <a:rPr lang="en-US" sz="3467" b="1" i="1" dirty="0">
                <a:solidFill>
                  <a:schemeClr val="accent2"/>
                </a:solidFill>
                <a:latin typeface="Trebuchet MS" panose="020B0603020202020204" pitchFamily="34" charset="0"/>
                <a:cs typeface="Arial" panose="020B0604020202020204" pitchFamily="34" charset="0"/>
              </a:rPr>
              <a:t>a sequence of steps</a:t>
            </a:r>
            <a:endParaRPr lang="en" sz="3467" b="1" kern="0" dirty="0">
              <a:solidFill>
                <a:schemeClr val="accent2"/>
              </a:solidFill>
              <a:latin typeface="Trebuchet MS" panose="020B0603020202020204" pitchFamily="34" charset="0"/>
              <a:cs typeface="Arial" panose="020B0604020202020204" pitchFamily="34" charset="0"/>
              <a:sym typeface="Arial"/>
            </a:endParaRPr>
          </a:p>
        </p:txBody>
      </p:sp>
      <p:pic>
        <p:nvPicPr>
          <p:cNvPr id="1028" name="Picture 4" descr="http://i.dailymail.co.uk/i/pix/2012/12/13/article-2247582-167FCF72000005DC-528_468x292.jpg"/>
          <p:cNvPicPr>
            <a:picLocks noChangeAspect="1" noChangeArrowheads="1"/>
          </p:cNvPicPr>
          <p:nvPr/>
        </p:nvPicPr>
        <p:blipFill>
          <a:blip r:embed="rId3"/>
          <a:srcRect/>
          <a:stretch>
            <a:fillRect/>
          </a:stretch>
        </p:blipFill>
        <p:spPr bwMode="auto">
          <a:xfrm>
            <a:off x="7648028" y="1497724"/>
            <a:ext cx="4543972" cy="4225158"/>
          </a:xfrm>
          <a:prstGeom prst="rect">
            <a:avLst/>
          </a:prstGeom>
          <a:noFill/>
          <a:scene3d>
            <a:camera prst="isometricRightUp"/>
            <a:lightRig rig="threePt" dir="t"/>
          </a:scene3d>
        </p:spPr>
      </p:pic>
      <p:sp>
        <p:nvSpPr>
          <p:cNvPr id="7" name="TextBox 6"/>
          <p:cNvSpPr txBox="1"/>
          <p:nvPr/>
        </p:nvSpPr>
        <p:spPr>
          <a:xfrm>
            <a:off x="231228" y="1497724"/>
            <a:ext cx="7416800" cy="5057090"/>
          </a:xfrm>
          <a:prstGeom prst="rect">
            <a:avLst/>
          </a:prstGeom>
          <a:noFill/>
        </p:spPr>
        <p:txBody>
          <a:bodyPr wrap="square" rtlCol="0">
            <a:spAutoFit/>
          </a:bodyPr>
          <a:lstStyle/>
          <a:p>
            <a:pPr marL="457189" indent="-457189" algn="just">
              <a:buFont typeface="+mj-lt"/>
              <a:buAutoNum type="arabicPeriod"/>
            </a:pPr>
            <a:r>
              <a:rPr lang="en-US" sz="2933" dirty="0">
                <a:latin typeface="Trebuchet MS" panose="020B0603020202020204" pitchFamily="34" charset="0"/>
                <a:cs typeface="Arial" panose="020B0604020202020204" pitchFamily="34" charset="0"/>
              </a:rPr>
              <a:t>Identify the “generic” definition of the immigration or federal sentencing provision. </a:t>
            </a:r>
          </a:p>
          <a:p>
            <a:pPr marL="457189" indent="-457189" algn="just">
              <a:buFont typeface="+mj-lt"/>
              <a:buAutoNum type="arabicPeriod"/>
            </a:pPr>
            <a:endParaRPr lang="en-US" sz="2933" dirty="0">
              <a:latin typeface="Trebuchet MS" panose="020B0603020202020204" pitchFamily="34" charset="0"/>
              <a:cs typeface="Arial" panose="020B0604020202020204" pitchFamily="34" charset="0"/>
            </a:endParaRPr>
          </a:p>
          <a:p>
            <a:pPr marL="457189" indent="-457189" algn="just">
              <a:buFont typeface="+mj-lt"/>
              <a:buAutoNum type="arabicPeriod"/>
            </a:pPr>
            <a:r>
              <a:rPr lang="en-US" sz="2933" dirty="0">
                <a:latin typeface="Trebuchet MS" panose="020B0603020202020204" pitchFamily="34" charset="0"/>
                <a:cs typeface="Arial" panose="020B0604020202020204" pitchFamily="34" charset="0"/>
              </a:rPr>
              <a:t>Identify the “least-acts-criminalized” under the state statute of conviction.</a:t>
            </a:r>
          </a:p>
          <a:p>
            <a:pPr marL="457189" indent="-457189" algn="just">
              <a:buFont typeface="+mj-lt"/>
              <a:buAutoNum type="arabicPeriod"/>
            </a:pPr>
            <a:endParaRPr lang="en-US" sz="2933" dirty="0">
              <a:latin typeface="Trebuchet MS" panose="020B0603020202020204" pitchFamily="34" charset="0"/>
              <a:cs typeface="Arial" panose="020B0604020202020204" pitchFamily="34" charset="0"/>
            </a:endParaRPr>
          </a:p>
          <a:p>
            <a:pPr marL="457189" indent="-457189" algn="just">
              <a:buFont typeface="+mj-lt"/>
              <a:buAutoNum type="arabicPeriod"/>
            </a:pPr>
            <a:r>
              <a:rPr lang="en-US" sz="2933" dirty="0">
                <a:latin typeface="Trebuchet MS" panose="020B0603020202020204" pitchFamily="34" charset="0"/>
                <a:cs typeface="Arial" panose="020B0604020202020204" pitchFamily="34" charset="0"/>
              </a:rPr>
              <a:t>Compare the elements of the statute of conviction with the elements of the generic offense.</a:t>
            </a:r>
          </a:p>
          <a:p>
            <a:pPr marL="457189" indent="-457189" algn="just">
              <a:buFont typeface="+mj-lt"/>
              <a:buAutoNum type="arabicPeriod"/>
            </a:pPr>
            <a:endParaRPr lang="en-US" sz="2933"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580508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3200" y="482601"/>
            <a:ext cx="11684000" cy="1138767"/>
          </a:xfrm>
        </p:spPr>
        <p:txBody>
          <a:bodyPr>
            <a:noAutofit/>
          </a:bodyPr>
          <a:lstStyle/>
          <a:p>
            <a:pPr algn="ctr"/>
            <a:r>
              <a:rPr lang="en-US" sz="3200" dirty="0">
                <a:solidFill>
                  <a:schemeClr val="accent2"/>
                </a:solidFill>
                <a:cs typeface="Arial" panose="020B0604020202020204" pitchFamily="34" charset="0"/>
              </a:rPr>
              <a:t>If the state statute’s elements are broader than those of the generic crime, the conviction is categorically not a generic offense – the relevant removal statute does not apply.</a:t>
            </a:r>
          </a:p>
        </p:txBody>
      </p:sp>
      <p:sp>
        <p:nvSpPr>
          <p:cNvPr id="4" name="Content Placeholder 3"/>
          <p:cNvSpPr>
            <a:spLocks noGrp="1"/>
          </p:cNvSpPr>
          <p:nvPr>
            <p:ph idx="4294967295"/>
          </p:nvPr>
        </p:nvSpPr>
        <p:spPr>
          <a:xfrm>
            <a:off x="3251200" y="1817414"/>
            <a:ext cx="5892800" cy="4419600"/>
          </a:xfrm>
          <a:prstGeom prst="ellipse">
            <a:avLst/>
          </a:prstGeom>
          <a:solidFill>
            <a:schemeClr val="bg1"/>
          </a:solidFill>
        </p:spPr>
        <p:style>
          <a:lnRef idx="1">
            <a:schemeClr val="accent4"/>
          </a:lnRef>
          <a:fillRef idx="2">
            <a:schemeClr val="accent4"/>
          </a:fillRef>
          <a:effectRef idx="1">
            <a:schemeClr val="accent4"/>
          </a:effectRef>
          <a:fontRef idx="minor">
            <a:schemeClr val="dk1"/>
          </a:fontRef>
        </p:style>
        <p:txBody>
          <a:bodyPr anchor="ctr"/>
          <a:lstStyle/>
          <a:p>
            <a:pPr algn="ctr">
              <a:buNone/>
              <a:defRPr/>
            </a:pPr>
            <a:endParaRPr lang="en-US" sz="2667" dirty="0">
              <a:solidFill>
                <a:srgbClr val="000000"/>
              </a:solidFill>
              <a:latin typeface="Trebuchet MS" panose="020B0603020202020204" pitchFamily="34" charset="0"/>
              <a:ea typeface="ＭＳ Ｐゴシック" charset="0"/>
              <a:cs typeface="ＭＳ Ｐゴシック" charset="0"/>
            </a:endParaRPr>
          </a:p>
          <a:p>
            <a:pPr algn="ctr">
              <a:defRPr/>
            </a:pPr>
            <a:endParaRPr lang="en-US" sz="2667" dirty="0">
              <a:solidFill>
                <a:srgbClr val="000000"/>
              </a:solidFill>
              <a:latin typeface="Trebuchet MS" panose="020B0603020202020204" pitchFamily="34" charset="0"/>
              <a:ea typeface="ＭＳ Ｐゴシック" charset="0"/>
              <a:cs typeface="ＭＳ Ｐゴシック" charset="0"/>
            </a:endParaRPr>
          </a:p>
          <a:p>
            <a:pPr algn="ctr">
              <a:defRPr/>
            </a:pPr>
            <a:endParaRPr lang="en-US" sz="2667" dirty="0">
              <a:solidFill>
                <a:srgbClr val="000000"/>
              </a:solidFill>
              <a:latin typeface="Trebuchet MS" panose="020B0603020202020204" pitchFamily="34" charset="0"/>
              <a:ea typeface="ＭＳ Ｐゴシック" charset="0"/>
              <a:cs typeface="ＭＳ Ｐゴシック" charset="0"/>
            </a:endParaRPr>
          </a:p>
          <a:p>
            <a:pPr algn="ctr">
              <a:defRPr/>
            </a:pPr>
            <a:endParaRPr lang="en-US" sz="2667" dirty="0">
              <a:solidFill>
                <a:srgbClr val="000000"/>
              </a:solidFill>
              <a:latin typeface="Trebuchet MS" panose="020B0603020202020204" pitchFamily="34" charset="0"/>
              <a:ea typeface="ＭＳ Ｐゴシック" charset="0"/>
              <a:cs typeface="ＭＳ Ｐゴシック" charset="0"/>
            </a:endParaRPr>
          </a:p>
          <a:p>
            <a:pPr algn="ctr">
              <a:defRPr/>
            </a:pPr>
            <a:endParaRPr lang="en-US" sz="2667" dirty="0">
              <a:solidFill>
                <a:srgbClr val="000000"/>
              </a:solidFill>
              <a:latin typeface="Trebuchet MS" panose="020B0603020202020204" pitchFamily="34" charset="0"/>
              <a:ea typeface="ＭＳ Ｐゴシック" charset="0"/>
              <a:cs typeface="ＭＳ Ｐゴシック" charset="0"/>
            </a:endParaRPr>
          </a:p>
          <a:p>
            <a:pPr algn="ctr">
              <a:defRPr/>
            </a:pPr>
            <a:endParaRPr lang="en-US" sz="2667" dirty="0">
              <a:solidFill>
                <a:srgbClr val="000000"/>
              </a:solidFill>
              <a:latin typeface="Trebuchet MS" panose="020B0603020202020204" pitchFamily="34" charset="0"/>
              <a:ea typeface="ＭＳ Ｐゴシック" charset="0"/>
              <a:cs typeface="ＭＳ Ｐゴシック" charset="0"/>
            </a:endParaRPr>
          </a:p>
          <a:p>
            <a:pPr algn="ctr">
              <a:defRPr/>
            </a:pPr>
            <a:endParaRPr lang="en-US" sz="2667" dirty="0">
              <a:solidFill>
                <a:srgbClr val="000000"/>
              </a:solidFill>
              <a:latin typeface="Trebuchet MS" panose="020B0603020202020204" pitchFamily="34" charset="0"/>
              <a:ea typeface="ＭＳ Ｐゴシック" charset="0"/>
              <a:cs typeface="ＭＳ Ｐゴシック" charset="0"/>
            </a:endParaRPr>
          </a:p>
          <a:p>
            <a:pPr algn="ctr">
              <a:defRPr/>
            </a:pPr>
            <a:endParaRPr lang="en-US" sz="2667" dirty="0">
              <a:solidFill>
                <a:srgbClr val="000000"/>
              </a:solidFill>
              <a:latin typeface="Trebuchet MS" panose="020B0603020202020204" pitchFamily="34" charset="0"/>
              <a:ea typeface="ＭＳ Ｐゴシック" charset="0"/>
              <a:cs typeface="ＭＳ Ｐゴシック" charset="0"/>
            </a:endParaRPr>
          </a:p>
          <a:p>
            <a:pPr algn="ctr">
              <a:defRPr/>
            </a:pPr>
            <a:endParaRPr lang="en-US" sz="2667" dirty="0">
              <a:solidFill>
                <a:srgbClr val="000000"/>
              </a:solidFill>
              <a:latin typeface="Trebuchet MS" panose="020B0603020202020204" pitchFamily="34" charset="0"/>
              <a:ea typeface="ＭＳ Ｐゴシック" charset="0"/>
              <a:cs typeface="ＭＳ Ｐゴシック" charset="0"/>
            </a:endParaRPr>
          </a:p>
          <a:p>
            <a:pPr algn="ctr">
              <a:defRPr/>
            </a:pPr>
            <a:endParaRPr lang="en-US" sz="2667" dirty="0">
              <a:solidFill>
                <a:srgbClr val="000000"/>
              </a:solidFill>
              <a:latin typeface="Trebuchet MS" panose="020B0603020202020204" pitchFamily="34" charset="0"/>
              <a:ea typeface="ＭＳ Ｐゴシック" charset="0"/>
              <a:cs typeface="ＭＳ Ｐゴシック" charset="0"/>
            </a:endParaRPr>
          </a:p>
        </p:txBody>
      </p:sp>
      <p:sp>
        <p:nvSpPr>
          <p:cNvPr id="5" name="Rectangle 4"/>
          <p:cNvSpPr/>
          <p:nvPr/>
        </p:nvSpPr>
        <p:spPr>
          <a:xfrm>
            <a:off x="4775200" y="3632200"/>
            <a:ext cx="2844800" cy="2032000"/>
          </a:xfrm>
          <a:prstGeom prst="rect">
            <a:avLst/>
          </a:prstGeom>
          <a:solidFill>
            <a:schemeClr val="accent1"/>
          </a:solidFill>
          <a:ln>
            <a:solidFill>
              <a:schemeClr val="accent2"/>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133" b="1" dirty="0">
                <a:solidFill>
                  <a:schemeClr val="tx1"/>
                </a:solidFill>
                <a:latin typeface="Trebuchet MS" panose="020B0603020202020204" pitchFamily="34" charset="0"/>
                <a:ea typeface="ＭＳ Ｐゴシック" charset="0"/>
                <a:cs typeface="Arial" panose="020B0604020202020204" pitchFamily="34" charset="0"/>
              </a:rPr>
              <a:t>ELEMENTS OF THE GENERIC OFFENSE</a:t>
            </a:r>
          </a:p>
        </p:txBody>
      </p:sp>
      <p:sp>
        <p:nvSpPr>
          <p:cNvPr id="7" name="TextBox 6"/>
          <p:cNvSpPr txBox="1"/>
          <p:nvPr/>
        </p:nvSpPr>
        <p:spPr>
          <a:xfrm>
            <a:off x="4165600" y="2616201"/>
            <a:ext cx="4064000" cy="748795"/>
          </a:xfrm>
          <a:prstGeom prst="rect">
            <a:avLst/>
          </a:prstGeom>
          <a:noFill/>
        </p:spPr>
        <p:txBody>
          <a:bodyPr wrap="square" rtlCol="0">
            <a:spAutoFit/>
          </a:bodyPr>
          <a:lstStyle/>
          <a:p>
            <a:pPr algn="ctr"/>
            <a:r>
              <a:rPr lang="en-US" sz="2133" b="1" dirty="0">
                <a:latin typeface="Trebuchet MS" panose="020B0603020202020204" pitchFamily="34" charset="0"/>
                <a:ea typeface="ＭＳ Ｐゴシック" charset="0"/>
                <a:cs typeface="Arial" panose="020B0604020202020204" pitchFamily="34" charset="0"/>
              </a:rPr>
              <a:t>ELEMENTS OF THE STATE STATUTE OF CONVICTION</a:t>
            </a:r>
            <a:endParaRPr lang="en-US" sz="2133" b="1" dirty="0">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1946825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4020"/>
            <a:ext cx="8559800" cy="3539430"/>
          </a:xfrm>
          <a:prstGeom prst="rect">
            <a:avLst/>
          </a:prstGeom>
        </p:spPr>
        <p:txBody>
          <a:bodyPr wrap="square">
            <a:spAutoFit/>
          </a:bodyPr>
          <a:lstStyle/>
          <a:p>
            <a:pPr lvl="0" algn="just"/>
            <a:r>
              <a:rPr lang="en-US" sz="2800" dirty="0">
                <a:latin typeface="Trebuchet MS" panose="020B0603020202020204" pitchFamily="34" charset="0"/>
                <a:cs typeface="Arial" panose="020B0604020202020204" pitchFamily="34" charset="0"/>
              </a:rPr>
              <a:t>Where a statute covers “multiple crimes” and lists them as “elements in the alternative,” the statute is “divisible” and the adjudicator may apply the modified categorical approach “to determine what crime, with what elements, a defendant was convicted of.” </a:t>
            </a:r>
          </a:p>
          <a:p>
            <a:pPr lvl="0" algn="just"/>
            <a:endParaRPr lang="en-US" sz="2800" i="1" dirty="0">
              <a:latin typeface="Trebuchet MS" panose="020B0603020202020204" pitchFamily="34" charset="0"/>
              <a:cs typeface="Arial" panose="020B0604020202020204" pitchFamily="34" charset="0"/>
            </a:endParaRPr>
          </a:p>
          <a:p>
            <a:pPr lvl="0" algn="just"/>
            <a:r>
              <a:rPr lang="en-US" sz="2800" i="1" dirty="0">
                <a:latin typeface="Trebuchet MS" panose="020B0603020202020204" pitchFamily="34" charset="0"/>
                <a:cs typeface="Arial" panose="020B0604020202020204" pitchFamily="34" charset="0"/>
              </a:rPr>
              <a:t>Mathis</a:t>
            </a:r>
            <a:r>
              <a:rPr lang="en-US" sz="2800" dirty="0">
                <a:latin typeface="Trebuchet MS" panose="020B0603020202020204" pitchFamily="34" charset="0"/>
                <a:cs typeface="Arial" panose="020B0604020202020204" pitchFamily="34" charset="0"/>
              </a:rPr>
              <a:t> at 2249.</a:t>
            </a:r>
            <a:endParaRPr lang="en" sz="2800" dirty="0">
              <a:latin typeface="Trebuchet MS" panose="020B0603020202020204" pitchFamily="34" charset="0"/>
              <a:cs typeface="Arial" panose="020B0604020202020204" pitchFamily="34" charset="0"/>
            </a:endParaRPr>
          </a:p>
        </p:txBody>
      </p:sp>
      <p:sp>
        <p:nvSpPr>
          <p:cNvPr id="5" name="Shape 416"/>
          <p:cNvSpPr txBox="1">
            <a:spLocks/>
          </p:cNvSpPr>
          <p:nvPr/>
        </p:nvSpPr>
        <p:spPr>
          <a:xfrm>
            <a:off x="203200" y="0"/>
            <a:ext cx="11684000" cy="812800"/>
          </a:xfrm>
          <a:prstGeom prst="rect">
            <a:avLst/>
          </a:prstGeom>
        </p:spPr>
        <p:txBody>
          <a:bodyPr lIns="121900" tIns="121900" rIns="121900" bIns="121900" anchor="b" anchorCtr="0">
            <a:noAutofit/>
          </a:bodyPr>
          <a:lstStyle/>
          <a:p>
            <a:pPr algn="ctr" defTabSz="1219170">
              <a:defRPr/>
            </a:pPr>
            <a:r>
              <a:rPr lang="en-US" sz="3467" b="1" dirty="0">
                <a:solidFill>
                  <a:schemeClr val="accent2"/>
                </a:solidFill>
                <a:latin typeface="Trebuchet MS" panose="020B0603020202020204" pitchFamily="34" charset="0"/>
                <a:cs typeface="Arial" panose="020B0604020202020204" pitchFamily="34" charset="0"/>
              </a:rPr>
              <a:t>What about the modified categorical approach?</a:t>
            </a:r>
            <a:endParaRPr lang="en" sz="3467" b="1" kern="0" dirty="0">
              <a:solidFill>
                <a:schemeClr val="accent2"/>
              </a:solidFill>
              <a:latin typeface="Trebuchet MS" panose="020B0603020202020204" pitchFamily="34" charset="0"/>
              <a:cs typeface="Arial" panose="020B0604020202020204" pitchFamily="34" charset="0"/>
              <a:sym typeface="Arial"/>
            </a:endParaRPr>
          </a:p>
        </p:txBody>
      </p:sp>
      <p:pic>
        <p:nvPicPr>
          <p:cNvPr id="2" name="Picture 1">
            <a:extLst>
              <a:ext uri="{FF2B5EF4-FFF2-40B4-BE49-F238E27FC236}">
                <a16:creationId xmlns:a16="http://schemas.microsoft.com/office/drawing/2014/main" id="{AF8122A9-A2FE-4449-A244-763946EC0F6E}"/>
              </a:ext>
            </a:extLst>
          </p:cNvPr>
          <p:cNvPicPr>
            <a:picLocks noChangeAspect="1"/>
          </p:cNvPicPr>
          <p:nvPr/>
        </p:nvPicPr>
        <p:blipFill>
          <a:blip r:embed="rId3"/>
          <a:stretch>
            <a:fillRect/>
          </a:stretch>
        </p:blipFill>
        <p:spPr>
          <a:xfrm>
            <a:off x="8559800" y="1164020"/>
            <a:ext cx="3632200" cy="3349403"/>
          </a:xfrm>
          <a:prstGeom prst="rect">
            <a:avLst/>
          </a:prstGeom>
        </p:spPr>
      </p:pic>
      <p:pic>
        <p:nvPicPr>
          <p:cNvPr id="3" name="Picture 2">
            <a:extLst>
              <a:ext uri="{FF2B5EF4-FFF2-40B4-BE49-F238E27FC236}">
                <a16:creationId xmlns:a16="http://schemas.microsoft.com/office/drawing/2014/main" id="{A2F1CD2E-0CB1-7342-8615-D5AA9C52C940}"/>
              </a:ext>
            </a:extLst>
          </p:cNvPr>
          <p:cNvPicPr>
            <a:picLocks noChangeAspect="1"/>
          </p:cNvPicPr>
          <p:nvPr/>
        </p:nvPicPr>
        <p:blipFill>
          <a:blip r:embed="rId4"/>
          <a:stretch>
            <a:fillRect/>
          </a:stretch>
        </p:blipFill>
        <p:spPr>
          <a:xfrm>
            <a:off x="8559801" y="4513423"/>
            <a:ext cx="3632200" cy="1792783"/>
          </a:xfrm>
          <a:prstGeom prst="rect">
            <a:avLst/>
          </a:prstGeom>
        </p:spPr>
      </p:pic>
    </p:spTree>
    <p:extLst>
      <p:ext uri="{BB962C8B-B14F-4D97-AF65-F5344CB8AC3E}">
        <p14:creationId xmlns:p14="http://schemas.microsoft.com/office/powerpoint/2010/main" val="42159375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CustomShape 1"/>
          <p:cNvSpPr/>
          <p:nvPr/>
        </p:nvSpPr>
        <p:spPr>
          <a:xfrm>
            <a:off x="677160" y="212400"/>
            <a:ext cx="8596080" cy="149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en-US" sz="1800" b="0" strike="noStrike" spc="-1" dirty="0">
              <a:solidFill>
                <a:srgbClr val="000000"/>
              </a:solidFill>
              <a:uFill>
                <a:solidFill>
                  <a:srgbClr val="FFFFFF"/>
                </a:solidFill>
              </a:uFill>
              <a:latin typeface="Trebuchet MS" panose="020B0603020202020204" pitchFamily="34" charset="0"/>
            </a:endParaRPr>
          </a:p>
          <a:p>
            <a:pPr algn="ctr">
              <a:lnSpc>
                <a:spcPct val="100000"/>
              </a:lnSpc>
            </a:pPr>
            <a:r>
              <a:rPr lang="en-US" sz="4400" b="1" i="1" strike="noStrike" spc="-1" dirty="0">
                <a:solidFill>
                  <a:schemeClr val="accent2"/>
                </a:solidFill>
                <a:uFill>
                  <a:solidFill>
                    <a:srgbClr val="FFFFFF"/>
                  </a:solidFill>
                </a:uFill>
                <a:latin typeface="Trebuchet MS" panose="020B0603020202020204" pitchFamily="34" charset="0"/>
              </a:rPr>
              <a:t>“Harbin”</a:t>
            </a:r>
            <a:r>
              <a:rPr lang="en-US" sz="4400" b="1" strike="noStrike" spc="-1" dirty="0">
                <a:solidFill>
                  <a:schemeClr val="accent2"/>
                </a:solidFill>
                <a:uFill>
                  <a:solidFill>
                    <a:srgbClr val="FFFFFF"/>
                  </a:solidFill>
                </a:uFill>
                <a:latin typeface="Trebuchet MS" panose="020B0603020202020204" pitchFamily="34" charset="0"/>
              </a:rPr>
              <a:t> offenses</a:t>
            </a:r>
            <a:endParaRPr lang="en-US" sz="1800" b="0" strike="noStrike" spc="-1" dirty="0">
              <a:solidFill>
                <a:schemeClr val="accent2"/>
              </a:solidFill>
              <a:uFill>
                <a:solidFill>
                  <a:srgbClr val="FFFFFF"/>
                </a:solidFill>
              </a:uFill>
              <a:latin typeface="Trebuchet MS" panose="020B0603020202020204" pitchFamily="34" charset="0"/>
            </a:endParaRPr>
          </a:p>
        </p:txBody>
      </p:sp>
      <p:sp>
        <p:nvSpPr>
          <p:cNvPr id="292" name="CustomShape 2"/>
          <p:cNvSpPr/>
          <p:nvPr/>
        </p:nvSpPr>
        <p:spPr>
          <a:xfrm>
            <a:off x="1087063" y="1588221"/>
            <a:ext cx="9038880" cy="457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620" indent="-342900">
              <a:lnSpc>
                <a:spcPct val="100000"/>
              </a:lnSpc>
              <a:buClr>
                <a:schemeClr val="accent1"/>
              </a:buClr>
              <a:buSzPct val="80000"/>
              <a:buFont typeface="Wingdings" panose="05000000000000000000" pitchFamily="2" charset="2"/>
              <a:buChar char="Ø"/>
            </a:pPr>
            <a:r>
              <a:rPr lang="en-US" sz="2400" b="0" strike="noStrike" spc="-1" dirty="0">
                <a:solidFill>
                  <a:srgbClr val="404040"/>
                </a:solidFill>
                <a:uFill>
                  <a:solidFill>
                    <a:srgbClr val="FFFFFF"/>
                  </a:solidFill>
                </a:uFill>
                <a:latin typeface="Trebuchet MS" panose="020B0603020202020204" pitchFamily="34" charset="0"/>
              </a:rPr>
              <a:t>The Second Circuit found that the “controlled substance” element in certain P.L. 220 offenses was </a:t>
            </a:r>
            <a:r>
              <a:rPr lang="en-US" sz="2400" b="0" i="1" strike="noStrike" spc="-1" dirty="0">
                <a:solidFill>
                  <a:srgbClr val="404040"/>
                </a:solidFill>
                <a:uFill>
                  <a:solidFill>
                    <a:srgbClr val="FFFFFF"/>
                  </a:solidFill>
                </a:uFill>
                <a:latin typeface="Trebuchet MS" panose="020B0603020202020204" pitchFamily="34" charset="0"/>
              </a:rPr>
              <a:t>not</a:t>
            </a:r>
            <a:r>
              <a:rPr lang="en-US" sz="2400" b="0" strike="noStrike" spc="-1" dirty="0">
                <a:solidFill>
                  <a:srgbClr val="404040"/>
                </a:solidFill>
                <a:uFill>
                  <a:solidFill>
                    <a:srgbClr val="FFFFFF"/>
                  </a:solidFill>
                </a:uFill>
                <a:latin typeface="Trebuchet MS" panose="020B0603020202020204" pitchFamily="34" charset="0"/>
              </a:rPr>
              <a:t> divisible under the categorical approach, and because New York has non-federally controlled substances, those offenses are </a:t>
            </a:r>
            <a:r>
              <a:rPr lang="en-US" sz="2400" b="0" i="1" strike="noStrike" spc="-1" dirty="0">
                <a:solidFill>
                  <a:srgbClr val="404040"/>
                </a:solidFill>
                <a:uFill>
                  <a:solidFill>
                    <a:srgbClr val="FFFFFF"/>
                  </a:solidFill>
                </a:uFill>
                <a:latin typeface="Trebuchet MS" panose="020B0603020202020204" pitchFamily="34" charset="0"/>
              </a:rPr>
              <a:t>categorically</a:t>
            </a:r>
            <a:r>
              <a:rPr lang="en-US" sz="2400" b="0" strike="noStrike" spc="-1" dirty="0">
                <a:solidFill>
                  <a:srgbClr val="404040"/>
                </a:solidFill>
                <a:uFill>
                  <a:solidFill>
                    <a:srgbClr val="FFFFFF"/>
                  </a:solidFill>
                </a:uFill>
                <a:latin typeface="Trebuchet MS" panose="020B0603020202020204" pitchFamily="34" charset="0"/>
              </a:rPr>
              <a:t> not controlled substance offenses. </a:t>
            </a:r>
            <a:r>
              <a:rPr lang="en-US" sz="2400" b="0" i="1" strike="noStrike" spc="-1" dirty="0">
                <a:solidFill>
                  <a:srgbClr val="404040"/>
                </a:solidFill>
                <a:uFill>
                  <a:solidFill>
                    <a:srgbClr val="FFFFFF"/>
                  </a:solidFill>
                </a:uFill>
                <a:latin typeface="Trebuchet MS"/>
              </a:rPr>
              <a:t>Harbin v. Sessions</a:t>
            </a:r>
            <a:r>
              <a:rPr lang="en-US" sz="2400" b="0" strike="noStrike" spc="-1" dirty="0">
                <a:solidFill>
                  <a:srgbClr val="404040"/>
                </a:solidFill>
                <a:uFill>
                  <a:solidFill>
                    <a:srgbClr val="FFFFFF"/>
                  </a:solidFill>
                </a:uFill>
                <a:latin typeface="Trebuchet MS"/>
              </a:rPr>
              <a:t>, 860 F.3d 58 (2d Cir. 2017).</a:t>
            </a:r>
            <a:endParaRPr lang="en-US" sz="2400" b="0" strike="noStrike" spc="-1" dirty="0">
              <a:solidFill>
                <a:srgbClr val="000000"/>
              </a:solidFill>
              <a:uFill>
                <a:solidFill>
                  <a:srgbClr val="FFFFFF"/>
                </a:solidFill>
              </a:uFill>
              <a:latin typeface="Trebuchet MS" panose="020B0603020202020204" pitchFamily="34" charset="0"/>
            </a:endParaRPr>
          </a:p>
          <a:p>
            <a:pPr marL="800820" lvl="1" indent="-342900">
              <a:lnSpc>
                <a:spcPct val="100000"/>
              </a:lnSpc>
              <a:buClr>
                <a:schemeClr val="accent1"/>
              </a:buClr>
              <a:buSzPct val="80000"/>
              <a:buFont typeface="Wingdings" panose="05000000000000000000" pitchFamily="2" charset="2"/>
              <a:buChar char="Ø"/>
            </a:pPr>
            <a:r>
              <a:rPr lang="en-US" sz="2400" b="0" strike="noStrike" spc="-1" dirty="0">
                <a:solidFill>
                  <a:srgbClr val="404040"/>
                </a:solidFill>
                <a:uFill>
                  <a:solidFill>
                    <a:srgbClr val="FFFFFF"/>
                  </a:solidFill>
                </a:uFill>
                <a:latin typeface="Trebuchet MS" panose="020B0603020202020204" pitchFamily="34" charset="0"/>
              </a:rPr>
              <a:t>NYPL § 220.31</a:t>
            </a:r>
            <a:endParaRPr lang="en-US" sz="2400" spc="-1" dirty="0">
              <a:solidFill>
                <a:srgbClr val="000000"/>
              </a:solidFill>
              <a:uFill>
                <a:solidFill>
                  <a:srgbClr val="FFFFFF"/>
                </a:solidFill>
              </a:uFill>
              <a:latin typeface="Trebuchet MS" panose="020B0603020202020204" pitchFamily="34" charset="0"/>
            </a:endParaRPr>
          </a:p>
          <a:p>
            <a:pPr marL="800820" lvl="1" indent="-342900">
              <a:lnSpc>
                <a:spcPct val="100000"/>
              </a:lnSpc>
              <a:buClr>
                <a:schemeClr val="accent1"/>
              </a:buClr>
              <a:buSzPct val="80000"/>
              <a:buFont typeface="Wingdings" panose="05000000000000000000" pitchFamily="2" charset="2"/>
              <a:buChar char="Ø"/>
            </a:pPr>
            <a:r>
              <a:rPr lang="en-US" sz="2400" b="0" strike="noStrike" spc="-1" dirty="0">
                <a:solidFill>
                  <a:srgbClr val="404040"/>
                </a:solidFill>
                <a:uFill>
                  <a:solidFill>
                    <a:srgbClr val="FFFFFF"/>
                  </a:solidFill>
                </a:uFill>
                <a:latin typeface="Trebuchet MS" panose="020B0603020202020204" pitchFamily="34" charset="0"/>
              </a:rPr>
              <a:t>NYPL § 220.06(1)</a:t>
            </a:r>
            <a:endParaRPr lang="en-US" sz="2400" spc="-1" dirty="0">
              <a:solidFill>
                <a:srgbClr val="000000"/>
              </a:solidFill>
              <a:uFill>
                <a:solidFill>
                  <a:srgbClr val="FFFFFF"/>
                </a:solidFill>
              </a:uFill>
              <a:latin typeface="Trebuchet MS" panose="020B0603020202020204" pitchFamily="34" charset="0"/>
            </a:endParaRPr>
          </a:p>
          <a:p>
            <a:pPr marL="800820" lvl="1" indent="-342900">
              <a:lnSpc>
                <a:spcPct val="100000"/>
              </a:lnSpc>
              <a:buClr>
                <a:schemeClr val="accent1"/>
              </a:buClr>
              <a:buSzPct val="80000"/>
              <a:buFont typeface="Wingdings" panose="05000000000000000000" pitchFamily="2" charset="2"/>
              <a:buChar char="Ø"/>
            </a:pPr>
            <a:r>
              <a:rPr lang="en-US" sz="2400" b="0" strike="noStrike" spc="-1" dirty="0">
                <a:solidFill>
                  <a:srgbClr val="404040"/>
                </a:solidFill>
                <a:uFill>
                  <a:solidFill>
                    <a:srgbClr val="FFFFFF"/>
                  </a:solidFill>
                </a:uFill>
                <a:latin typeface="Trebuchet MS" panose="020B0603020202020204" pitchFamily="34" charset="0"/>
              </a:rPr>
              <a:t>NYPL § 220.03</a:t>
            </a:r>
            <a:endParaRPr lang="en-US" sz="2400" b="0" strike="noStrike" spc="-1" dirty="0">
              <a:solidFill>
                <a:srgbClr val="000000"/>
              </a:solidFill>
              <a:uFill>
                <a:solidFill>
                  <a:srgbClr val="FFFFFF"/>
                </a:solidFill>
              </a:uFill>
              <a:latin typeface="Trebuchet MS" panose="020B0603020202020204" pitchFamily="34" charset="0"/>
            </a:endParaRPr>
          </a:p>
        </p:txBody>
      </p:sp>
    </p:spTree>
    <p:extLst>
      <p:ext uri="{BB962C8B-B14F-4D97-AF65-F5344CB8AC3E}">
        <p14:creationId xmlns:p14="http://schemas.microsoft.com/office/powerpoint/2010/main" val="12367414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6400" y="2441814"/>
            <a:ext cx="11277600" cy="3539430"/>
          </a:xfrm>
          <a:prstGeom prst="rect">
            <a:avLst/>
          </a:prstGeom>
        </p:spPr>
        <p:txBody>
          <a:bodyPr wrap="square">
            <a:spAutoFit/>
          </a:bodyPr>
          <a:lstStyle/>
          <a:p>
            <a:pPr lvl="0" algn="just"/>
            <a:r>
              <a:rPr lang="en" sz="3200" i="1" dirty="0">
                <a:latin typeface="Trebuchet MS" panose="020B0603020202020204" pitchFamily="34" charset="0"/>
                <a:cs typeface="Arial" panose="020B0604020202020204" pitchFamily="34" charset="0"/>
              </a:rPr>
              <a:t>Matter of H. Estrada</a:t>
            </a:r>
            <a:r>
              <a:rPr lang="en" sz="3200" dirty="0">
                <a:latin typeface="Trebuchet MS" panose="020B0603020202020204" pitchFamily="34" charset="0"/>
                <a:cs typeface="Arial" panose="020B0604020202020204" pitchFamily="34" charset="0"/>
              </a:rPr>
              <a:t>, 26 I&amp;N D</a:t>
            </a:r>
            <a:r>
              <a:rPr lang="en-US" sz="3200" dirty="0">
                <a:latin typeface="Trebuchet MS" panose="020B0603020202020204" pitchFamily="34" charset="0"/>
                <a:cs typeface="Arial" panose="020B0604020202020204" pitchFamily="34" charset="0"/>
              </a:rPr>
              <a:t>e</a:t>
            </a:r>
            <a:r>
              <a:rPr lang="en" sz="3200" dirty="0">
                <a:latin typeface="Trebuchet MS" panose="020B0603020202020204" pitchFamily="34" charset="0"/>
                <a:cs typeface="Arial" panose="020B0604020202020204" pitchFamily="34" charset="0"/>
              </a:rPr>
              <a:t>c. 749 (BIA 2016) -- domestic nature of offense under “crime of domestic violence” deportability provision, INA 237(a)(2)(E)(</a:t>
            </a:r>
            <a:r>
              <a:rPr lang="en" sz="3200" dirty="0" err="1">
                <a:latin typeface="Trebuchet MS" panose="020B0603020202020204" pitchFamily="34" charset="0"/>
                <a:cs typeface="Arial" panose="020B0604020202020204" pitchFamily="34" charset="0"/>
              </a:rPr>
              <a:t>i</a:t>
            </a:r>
            <a:r>
              <a:rPr lang="en" sz="3200" dirty="0">
                <a:latin typeface="Trebuchet MS" panose="020B0603020202020204" pitchFamily="34" charset="0"/>
                <a:cs typeface="Arial" panose="020B0604020202020204" pitchFamily="34" charset="0"/>
              </a:rPr>
              <a:t>).</a:t>
            </a:r>
          </a:p>
          <a:p>
            <a:pPr lvl="0" algn="just"/>
            <a:endParaRPr lang="en" sz="3200" dirty="0">
              <a:latin typeface="Trebuchet MS" panose="020B0603020202020204" pitchFamily="34" charset="0"/>
              <a:cs typeface="Arial" panose="020B0604020202020204" pitchFamily="34" charset="0"/>
            </a:endParaRPr>
          </a:p>
          <a:p>
            <a:pPr lvl="0" algn="just"/>
            <a:endParaRPr lang="en" sz="3200" dirty="0">
              <a:latin typeface="Trebuchet MS" panose="020B0603020202020204" pitchFamily="34" charset="0"/>
              <a:cs typeface="Arial" panose="020B0604020202020204" pitchFamily="34" charset="0"/>
            </a:endParaRPr>
          </a:p>
          <a:p>
            <a:pPr lvl="0" algn="just"/>
            <a:r>
              <a:rPr lang="en" sz="3200" i="1" dirty="0" err="1">
                <a:latin typeface="Trebuchet MS" panose="020B0603020202020204" pitchFamily="34" charset="0"/>
                <a:cs typeface="Arial" panose="020B0604020202020204" pitchFamily="34" charset="0"/>
              </a:rPr>
              <a:t>Nijhawan</a:t>
            </a:r>
            <a:r>
              <a:rPr lang="en" sz="3200" i="1" dirty="0">
                <a:latin typeface="Trebuchet MS" panose="020B0603020202020204" pitchFamily="34" charset="0"/>
                <a:cs typeface="Arial" panose="020B0604020202020204" pitchFamily="34" charset="0"/>
              </a:rPr>
              <a:t> v. Holder</a:t>
            </a:r>
            <a:r>
              <a:rPr lang="en" sz="3200" dirty="0">
                <a:latin typeface="Trebuchet MS" panose="020B0603020202020204" pitchFamily="34" charset="0"/>
                <a:cs typeface="Arial" panose="020B0604020202020204" pitchFamily="34" charset="0"/>
              </a:rPr>
              <a:t>, 557 U.S. 29 (2009) – loss amount for fraud aggravated felony provision at INA 101(a)(43)(M)(</a:t>
            </a:r>
            <a:r>
              <a:rPr lang="en" sz="3200" dirty="0" err="1">
                <a:latin typeface="Trebuchet MS" panose="020B0603020202020204" pitchFamily="34" charset="0"/>
                <a:cs typeface="Arial" panose="020B0604020202020204" pitchFamily="34" charset="0"/>
              </a:rPr>
              <a:t>i</a:t>
            </a:r>
            <a:r>
              <a:rPr lang="en" sz="3200" dirty="0">
                <a:latin typeface="Trebuchet MS" panose="020B0603020202020204" pitchFamily="34" charset="0"/>
                <a:cs typeface="Arial" panose="020B0604020202020204" pitchFamily="34" charset="0"/>
              </a:rPr>
              <a:t>)</a:t>
            </a:r>
          </a:p>
        </p:txBody>
      </p:sp>
      <p:sp>
        <p:nvSpPr>
          <p:cNvPr id="5" name="Shape 416"/>
          <p:cNvSpPr txBox="1">
            <a:spLocks/>
          </p:cNvSpPr>
          <p:nvPr/>
        </p:nvSpPr>
        <p:spPr>
          <a:xfrm>
            <a:off x="203200" y="685800"/>
            <a:ext cx="11684000" cy="812800"/>
          </a:xfrm>
          <a:prstGeom prst="rect">
            <a:avLst/>
          </a:prstGeom>
        </p:spPr>
        <p:txBody>
          <a:bodyPr lIns="121900" tIns="121900" rIns="121900" bIns="121900" anchor="b" anchorCtr="0">
            <a:noAutofit/>
          </a:bodyPr>
          <a:lstStyle/>
          <a:p>
            <a:pPr defTabSz="1219170">
              <a:defRPr/>
            </a:pPr>
            <a:r>
              <a:rPr lang="en-US" sz="3467" b="1" dirty="0">
                <a:solidFill>
                  <a:schemeClr val="accent2"/>
                </a:solidFill>
                <a:latin typeface="Trebuchet MS" panose="020B0603020202020204" pitchFamily="34" charset="0"/>
                <a:cs typeface="Arial" panose="020B0604020202020204" pitchFamily="34" charset="0"/>
              </a:rPr>
              <a:t>Circumstance-specific approach</a:t>
            </a:r>
            <a:endParaRPr lang="en" sz="3467" b="1" kern="0" dirty="0">
              <a:solidFill>
                <a:schemeClr val="accent2"/>
              </a:solidFill>
              <a:latin typeface="Trebuchet MS" panose="020B0603020202020204" pitchFamily="34" charset="0"/>
              <a:cs typeface="Arial" panose="020B0604020202020204" pitchFamily="34" charset="0"/>
              <a:sym typeface="Arial"/>
            </a:endParaRPr>
          </a:p>
        </p:txBody>
      </p:sp>
      <p:pic>
        <p:nvPicPr>
          <p:cNvPr id="2" name="Picture 1">
            <a:extLst>
              <a:ext uri="{FF2B5EF4-FFF2-40B4-BE49-F238E27FC236}">
                <a16:creationId xmlns:a16="http://schemas.microsoft.com/office/drawing/2014/main" id="{56A74B4D-4402-D748-9A05-802B84B33197}"/>
              </a:ext>
            </a:extLst>
          </p:cNvPr>
          <p:cNvPicPr>
            <a:picLocks noChangeAspect="1"/>
          </p:cNvPicPr>
          <p:nvPr/>
        </p:nvPicPr>
        <p:blipFill>
          <a:blip r:embed="rId3"/>
          <a:stretch>
            <a:fillRect/>
          </a:stretch>
        </p:blipFill>
        <p:spPr>
          <a:xfrm>
            <a:off x="7213600" y="100128"/>
            <a:ext cx="2312872" cy="2312872"/>
          </a:xfrm>
          <a:prstGeom prst="rect">
            <a:avLst/>
          </a:prstGeom>
        </p:spPr>
      </p:pic>
      <p:pic>
        <p:nvPicPr>
          <p:cNvPr id="3" name="Picture 2">
            <a:extLst>
              <a:ext uri="{FF2B5EF4-FFF2-40B4-BE49-F238E27FC236}">
                <a16:creationId xmlns:a16="http://schemas.microsoft.com/office/drawing/2014/main" id="{6002970F-FEE7-3547-BAEF-D835284FE087}"/>
              </a:ext>
            </a:extLst>
          </p:cNvPr>
          <p:cNvPicPr>
            <a:picLocks noChangeAspect="1"/>
          </p:cNvPicPr>
          <p:nvPr/>
        </p:nvPicPr>
        <p:blipFill>
          <a:blip r:embed="rId4"/>
          <a:stretch>
            <a:fillRect/>
          </a:stretch>
        </p:blipFill>
        <p:spPr>
          <a:xfrm>
            <a:off x="9482561" y="357391"/>
            <a:ext cx="2702433" cy="1798347"/>
          </a:xfrm>
          <a:prstGeom prst="rect">
            <a:avLst/>
          </a:prstGeom>
        </p:spPr>
      </p:pic>
    </p:spTree>
    <p:extLst>
      <p:ext uri="{BB962C8B-B14F-4D97-AF65-F5344CB8AC3E}">
        <p14:creationId xmlns:p14="http://schemas.microsoft.com/office/powerpoint/2010/main" val="24632481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0FFF0-EC46-4FA9-ADB1-879CE95C110C}"/>
              </a:ext>
            </a:extLst>
          </p:cNvPr>
          <p:cNvPicPr>
            <a:picLocks noChangeAspect="1"/>
          </p:cNvPicPr>
          <p:nvPr/>
        </p:nvPicPr>
        <p:blipFill>
          <a:blip r:embed="rId3"/>
          <a:stretch>
            <a:fillRect/>
          </a:stretch>
        </p:blipFill>
        <p:spPr>
          <a:xfrm>
            <a:off x="1039445" y="703385"/>
            <a:ext cx="10206893" cy="4813361"/>
          </a:xfrm>
          <a:prstGeom prst="rect">
            <a:avLst/>
          </a:prstGeom>
        </p:spPr>
      </p:pic>
      <p:sp>
        <p:nvSpPr>
          <p:cNvPr id="3" name="CustomShape 1">
            <a:extLst>
              <a:ext uri="{FF2B5EF4-FFF2-40B4-BE49-F238E27FC236}">
                <a16:creationId xmlns:a16="http://schemas.microsoft.com/office/drawing/2014/main" id="{D38DAC5D-B514-490F-8DCA-31CBE0748C86}"/>
              </a:ext>
            </a:extLst>
          </p:cNvPr>
          <p:cNvSpPr/>
          <p:nvPr/>
        </p:nvSpPr>
        <p:spPr>
          <a:xfrm>
            <a:off x="1039445" y="187689"/>
            <a:ext cx="9863015" cy="6016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1" strike="noStrike" spc="-1" dirty="0">
                <a:solidFill>
                  <a:schemeClr val="accent2"/>
                </a:solidFill>
                <a:uFill>
                  <a:solidFill>
                    <a:srgbClr val="FFFFFF"/>
                  </a:solidFill>
                </a:uFill>
                <a:latin typeface="Trebuchet MS"/>
              </a:rPr>
              <a:t>CRIMINAL LAW RESOURCE</a:t>
            </a:r>
            <a:endParaRPr lang="en-US" sz="2800" b="0" strike="noStrike" spc="-1" dirty="0">
              <a:solidFill>
                <a:schemeClr val="accent2"/>
              </a:solidFill>
              <a:uFill>
                <a:solidFill>
                  <a:srgbClr val="FFFFFF"/>
                </a:solidFill>
              </a:uFill>
              <a:latin typeface="Trebuchet MS" panose="020B0603020202020204" pitchFamily="34" charset="0"/>
            </a:endParaRPr>
          </a:p>
        </p:txBody>
      </p:sp>
      <p:sp>
        <p:nvSpPr>
          <p:cNvPr id="4" name="Rectangle 3">
            <a:extLst>
              <a:ext uri="{FF2B5EF4-FFF2-40B4-BE49-F238E27FC236}">
                <a16:creationId xmlns:a16="http://schemas.microsoft.com/office/drawing/2014/main" id="{4F6563F0-45EA-4F5F-B3DC-868A77FC506B}"/>
              </a:ext>
            </a:extLst>
          </p:cNvPr>
          <p:cNvSpPr/>
          <p:nvPr/>
        </p:nvSpPr>
        <p:spPr>
          <a:xfrm>
            <a:off x="398583" y="5665237"/>
            <a:ext cx="11730893" cy="671915"/>
          </a:xfrm>
          <a:prstGeom prst="rect">
            <a:avLst/>
          </a:prstGeom>
        </p:spPr>
        <p:txBody>
          <a:bodyPr wrap="square">
            <a:spAutoFit/>
          </a:bodyPr>
          <a:lstStyle/>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National Immigration Project of the National Lawyers Guild:  Selected Immigration Consequences of Certain Federal Offenses,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https://defgen.vermont.gov/sites/defgen/files/Research/fed_chart_updated_Aug_05.pdf</a:t>
            </a: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45753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2779" y="340927"/>
            <a:ext cx="1160338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rPr>
              <a:t>REGIONAL IMMIGRATION ASSISTANCE CENTERS</a:t>
            </a:r>
          </a:p>
        </p:txBody>
      </p:sp>
      <p:sp>
        <p:nvSpPr>
          <p:cNvPr id="5" name="TextBox 4"/>
          <p:cNvSpPr txBox="1"/>
          <p:nvPr/>
        </p:nvSpPr>
        <p:spPr>
          <a:xfrm>
            <a:off x="727364" y="1560680"/>
            <a:ext cx="3193226" cy="417037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Region #1: Western New York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Erie County Bar/Volunteer Lawyers’ Project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237 Main Street, Suite 1000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Buffalo, New York 14203</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 (716) 847-0662</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Region #2: Central New York</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Oneida County Courthouse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302 N. James Street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Rome, New York 13440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 (315) 356-5794</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Region #3: Capital District &amp; Northern NY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112 State Street, Suite 720</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Albany, New York 12207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 (518) 447-4890</a:t>
            </a:r>
          </a:p>
        </p:txBody>
      </p:sp>
      <p:sp>
        <p:nvSpPr>
          <p:cNvPr id="6" name="TextBox 5"/>
          <p:cNvSpPr txBox="1"/>
          <p:nvPr/>
        </p:nvSpPr>
        <p:spPr>
          <a:xfrm>
            <a:off x="8988352" y="1325650"/>
            <a:ext cx="3265587" cy="46166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Region #4: Mid-Hudson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Legal Aid Society of Westchester County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150 Grand Street, 1</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Floor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White Plains, New York 10601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 (914) 286-3400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Region #5: New York 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Immigrant Defense Project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40 W 39</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Street, 5</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Floor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New York, New York 10018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 (212) 725-6422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Region #6: Long Island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Legal Aid Society of Suffolk County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Cohalan Court Complex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400 Carleton Ave., 4</a:t>
            </a:r>
            <a:r>
              <a:rPr kumimoji="0" lang="en-US" sz="1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Floor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Central Islip, NY 11722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 (631) 853-7770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Suffolk County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 (516) 560.6400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Nassau County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Image result for REGIONAL IMMIGRATION ASSISTANCE CE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590" y="1325651"/>
            <a:ext cx="5067762" cy="448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08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826970"/>
            <a:ext cx="6049926" cy="144655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pPr algn="ctr"/>
            <a:r>
              <a:rPr lang="en-US" sz="4400" dirty="0">
                <a:latin typeface="Arial" panose="020B0604020202020204" pitchFamily="34" charset="0"/>
                <a:cs typeface="Arial" panose="020B0604020202020204" pitchFamily="34" charset="0"/>
              </a:rPr>
              <a:t>WHO IS SUBJECT TO </a:t>
            </a:r>
          </a:p>
          <a:p>
            <a:pPr algn="ctr"/>
            <a:r>
              <a:rPr lang="en-US" sz="4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anose="020B0604020202020204" pitchFamily="34" charset="0"/>
                <a:cs typeface="Arial" panose="020B0604020202020204" pitchFamily="34" charset="0"/>
              </a:rPr>
              <a:t>REMOVAL</a:t>
            </a:r>
            <a:r>
              <a:rPr lang="en-US" sz="4400" dirty="0">
                <a:latin typeface="Arial" panose="020B0604020202020204" pitchFamily="34" charset="0"/>
                <a:cs typeface="Arial" panose="020B0604020202020204" pitchFamily="34" charset="0"/>
              </a:rPr>
              <a:t>?</a:t>
            </a:r>
          </a:p>
        </p:txBody>
      </p:sp>
      <p:sp>
        <p:nvSpPr>
          <p:cNvPr id="5" name="TextBox 4"/>
          <p:cNvSpPr txBox="1"/>
          <p:nvPr/>
        </p:nvSpPr>
        <p:spPr>
          <a:xfrm>
            <a:off x="3498399" y="3657600"/>
            <a:ext cx="5453929" cy="1446550"/>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sz="4400" dirty="0">
                <a:latin typeface="Arial" panose="020B0604020202020204" pitchFamily="34" charset="0"/>
                <a:cs typeface="Arial" panose="020B0604020202020204" pitchFamily="34" charset="0"/>
              </a:rPr>
              <a:t>ANYONE WHO IS </a:t>
            </a:r>
          </a:p>
          <a:p>
            <a:r>
              <a:rPr lang="en-US" sz="4400" b="1" dirty="0">
                <a:solidFill>
                  <a:srgbClr val="FF0000"/>
                </a:solidFill>
                <a:latin typeface="Arial" panose="020B0604020202020204" pitchFamily="34" charset="0"/>
                <a:cs typeface="Arial" panose="020B0604020202020204" pitchFamily="34" charset="0"/>
              </a:rPr>
              <a:t>NOT</a:t>
            </a:r>
            <a:r>
              <a:rPr lang="en-US" sz="4400" dirty="0">
                <a:latin typeface="Arial" panose="020B0604020202020204" pitchFamily="34" charset="0"/>
                <a:cs typeface="Arial" panose="020B0604020202020204" pitchFamily="34" charset="0"/>
              </a:rPr>
              <a:t> A U.S. CITIZEN</a:t>
            </a:r>
          </a:p>
        </p:txBody>
      </p:sp>
      <p:sp>
        <p:nvSpPr>
          <p:cNvPr id="7" name="Down Arrow 6"/>
          <p:cNvSpPr/>
          <p:nvPr/>
        </p:nvSpPr>
        <p:spPr>
          <a:xfrm>
            <a:off x="5900417" y="2482596"/>
            <a:ext cx="484632" cy="978408"/>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solidFill>
                <a:srgbClr val="002060"/>
              </a:solidFill>
            </a:endParaRPr>
          </a:p>
        </p:txBody>
      </p:sp>
    </p:spTree>
    <p:extLst>
      <p:ext uri="{BB962C8B-B14F-4D97-AF65-F5344CB8AC3E}">
        <p14:creationId xmlns:p14="http://schemas.microsoft.com/office/powerpoint/2010/main" val="327148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p:cNvGraphicFramePr>
            <a:graphicFrameLocks/>
          </p:cNvGraphicFramePr>
          <p:nvPr>
            <p:extLst>
              <p:ext uri="{D42A27DB-BD31-4B8C-83A1-F6EECF244321}">
                <p14:modId xmlns:p14="http://schemas.microsoft.com/office/powerpoint/2010/main" val="371656942"/>
              </p:ext>
            </p:extLst>
          </p:nvPr>
        </p:nvGraphicFramePr>
        <p:xfrm>
          <a:off x="2044262" y="1058918"/>
          <a:ext cx="8229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1981200" y="152400"/>
            <a:ext cx="8229600" cy="906518"/>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defRPr/>
            </a:pPr>
            <a:r>
              <a:rPr lang="en-US" b="1" dirty="0">
                <a:solidFill>
                  <a:schemeClr val="accent2"/>
                </a:solidFill>
                <a:latin typeface="+mn-lt"/>
              </a:rPr>
              <a:t>WHO CAN BE REMOVED?</a:t>
            </a:r>
          </a:p>
        </p:txBody>
      </p:sp>
    </p:spTree>
    <p:extLst>
      <p:ext uri="{BB962C8B-B14F-4D97-AF65-F5344CB8AC3E}">
        <p14:creationId xmlns:p14="http://schemas.microsoft.com/office/powerpoint/2010/main" val="266918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516" y="838200"/>
            <a:ext cx="7797951" cy="5310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2"/>
          <p:cNvSpPr txBox="1">
            <a:spLocks noChangeArrowheads="1"/>
          </p:cNvSpPr>
          <p:nvPr/>
        </p:nvSpPr>
        <p:spPr bwMode="auto">
          <a:xfrm>
            <a:off x="2209799" y="191869"/>
            <a:ext cx="85207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000" b="1" dirty="0">
                <a:solidFill>
                  <a:schemeClr val="accent2"/>
                </a:solidFill>
              </a:rPr>
              <a:t>ICE ACCESS = AGREEMENTS OF COOPERATION IN COMMUNITIES </a:t>
            </a:r>
          </a:p>
          <a:p>
            <a:pPr algn="ctr" eaLnBrk="1" hangingPunct="1">
              <a:spcBef>
                <a:spcPct val="0"/>
              </a:spcBef>
              <a:buClrTx/>
              <a:buSzTx/>
              <a:buFontTx/>
              <a:buNone/>
            </a:pPr>
            <a:r>
              <a:rPr lang="en-US" altLang="en-US" sz="2000" b="1" dirty="0">
                <a:solidFill>
                  <a:schemeClr val="accent2"/>
                </a:solidFill>
              </a:rPr>
              <a:t> TO ENHANCES SAFETY AND SECURITY</a:t>
            </a:r>
          </a:p>
        </p:txBody>
      </p:sp>
      <p:sp>
        <p:nvSpPr>
          <p:cNvPr id="10244" name="TextBox 1"/>
          <p:cNvSpPr txBox="1">
            <a:spLocks noChangeArrowheads="1"/>
          </p:cNvSpPr>
          <p:nvPr/>
        </p:nvSpPr>
        <p:spPr bwMode="auto">
          <a:xfrm>
            <a:off x="2423019" y="1734155"/>
            <a:ext cx="31793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100" i="1" dirty="0">
                <a:solidFill>
                  <a:srgbClr val="FF0000"/>
                </a:solidFill>
              </a:rPr>
              <a:t> **</a:t>
            </a:r>
            <a:endParaRPr lang="en-US" altLang="en-US" sz="1100" dirty="0">
              <a:solidFill>
                <a:srgbClr val="FF0000"/>
              </a:solidFill>
            </a:endParaRPr>
          </a:p>
        </p:txBody>
      </p:sp>
    </p:spTree>
    <p:extLst>
      <p:ext uri="{BB962C8B-B14F-4D97-AF65-F5344CB8AC3E}">
        <p14:creationId xmlns:p14="http://schemas.microsoft.com/office/powerpoint/2010/main" val="637129435"/>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etrospect">
  <a:themeElements>
    <a:clrScheme name="Custom 2">
      <a:dk1>
        <a:sysClr val="windowText" lastClr="000000"/>
      </a:dk1>
      <a:lt1>
        <a:sysClr val="window" lastClr="FFFFFF"/>
      </a:lt1>
      <a:dk2>
        <a:srgbClr val="44546A"/>
      </a:dk2>
      <a:lt2>
        <a:srgbClr val="E7E6E6"/>
      </a:lt2>
      <a:accent1>
        <a:srgbClr val="FFC000"/>
      </a:accent1>
      <a:accent2>
        <a:srgbClr val="002060"/>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TM02900771[[fn=Slice]]</Template>
  <TotalTime>0</TotalTime>
  <Words>10992</Words>
  <Application>Microsoft Office PowerPoint</Application>
  <PresentationFormat>Widescreen</PresentationFormat>
  <Paragraphs>820</Paragraphs>
  <Slides>68</Slides>
  <Notes>59</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68</vt:i4>
      </vt:variant>
    </vt:vector>
  </HeadingPairs>
  <TitlesOfParts>
    <vt:vector size="82" baseType="lpstr">
      <vt:lpstr>Arial</vt:lpstr>
      <vt:lpstr>Calibri</vt:lpstr>
      <vt:lpstr>Calibri Light</vt:lpstr>
      <vt:lpstr>Cambria</vt:lpstr>
      <vt:lpstr>Quicksand</vt:lpstr>
      <vt:lpstr>Tahoma</vt:lpstr>
      <vt:lpstr>Times New Roman</vt:lpstr>
      <vt:lpstr>Trebuchet MS</vt:lpstr>
      <vt:lpstr>Verdana</vt:lpstr>
      <vt:lpstr>Wingdings</vt:lpstr>
      <vt:lpstr>Wingdings 2</vt:lpstr>
      <vt:lpstr>Wingdings 3</vt:lpstr>
      <vt:lpstr>HDOfficeLightV0</vt:lpstr>
      <vt:lpstr>Retrospect</vt:lpstr>
      <vt:lpstr>THE INTERSECTION OF IMMIGRATION &amp; CRIMINAL LAW IN NEW YORK  AN OVERVIEW </vt:lpstr>
      <vt:lpstr>PowerPoint Presentation</vt:lpstr>
      <vt:lpstr>PowerPoint Presentation</vt:lpstr>
      <vt:lpstr>PowerPoint Presentation</vt:lpstr>
      <vt:lpstr>PowerPoint Presentation</vt:lpstr>
      <vt:lpstr>     Deportations/Removals Based on Criminal Conviction  </vt:lpstr>
      <vt:lpstr>PowerPoint Presentation</vt:lpstr>
      <vt:lpstr>PowerPoint Presentation</vt:lpstr>
      <vt:lpstr>PowerPoint Presentation</vt:lpstr>
      <vt:lpstr>PowerPoint Presentation</vt:lpstr>
      <vt:lpstr>PowerPoint Presentation</vt:lpstr>
      <vt:lpstr>   OCA Directive  Limiting ICE Arrests in New York State Courts  On April 17, 2019, the New York State Office of Court Administration (OCA) issued a new directive governing U.S. Immigration and Customs Enforcement (ICE) agents’ activities within New York State courthouses.   The new directive provides that ICE agents may execute arrests inside a New York State courthouse only if the arrest is pursuant to a judicial warrant or judicial order, issued by a federal judge or magistrate.  (N.B.:  Does not apply to federal and town and village courts and does not prevent arrests “outside” of the courthouse doors) </vt:lpstr>
      <vt:lpstr>PowerPoint Presentation</vt:lpstr>
      <vt:lpstr>PowerPoint Presentation</vt:lpstr>
      <vt:lpstr>PowerPoint Presentation</vt:lpstr>
      <vt:lpstr>PowerPoint Presentation</vt:lpstr>
      <vt:lpstr>DHS TRIGGERS FOR INFORMATION REGARDING CRIMINAL COURT PROCEEDINGS</vt:lpstr>
      <vt:lpstr>PowerPoint Presentation</vt:lpstr>
      <vt:lpstr>PowerPoint Presentation</vt:lpstr>
      <vt:lpstr>IMMIGRATION ENFORCEMENT?</vt:lpstr>
      <vt:lpstr>IMMIGRATION COURT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DEPORTABILITY v. INADMISSIBILITY</vt:lpstr>
      <vt:lpstr>PowerPoint Presentation</vt:lpstr>
      <vt:lpstr>PowerPoint Presentation</vt:lpstr>
      <vt:lpstr>AGGRAVATED FELONIES</vt:lpstr>
      <vt:lpstr>AGGRAVATED FELONIES</vt:lpstr>
      <vt:lpstr>POINTS ABOUT AGGRAVATED FELONIES</vt:lpstr>
      <vt:lpstr>Crimes Involving Moral Turpitude</vt:lpstr>
      <vt:lpstr>NYPL AND CIMTs</vt:lpstr>
      <vt:lpstr>CIMTs AND REMOVABILITY</vt:lpstr>
      <vt:lpstr>Controlled Substance Offense (“CSO”)</vt:lpstr>
      <vt:lpstr>CSO COMPARISON</vt:lpstr>
      <vt:lpstr>FIREARM OFFENSES</vt:lpstr>
      <vt:lpstr>DOMESTIC VIOLENCE-RELATED GROUNDS OF DEPORTABILITY</vt:lpstr>
      <vt:lpstr>CRIMES AGAINST A CHILD</vt:lpstr>
      <vt:lpstr>PowerPoint Presentation</vt:lpstr>
      <vt:lpstr>PowerPoint Presentation</vt:lpstr>
      <vt:lpstr>PowerPoint Presentation</vt:lpstr>
      <vt:lpstr>PowerPoint Presentation</vt:lpstr>
      <vt:lpstr>What is a “conviction?”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the state statute’s elements are broader than those of the generic crime, the conviction is categorically not a generic offense – the relevant removal statute does not apply.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2015-04-15T01:24:57Z</dcterms:created>
  <dcterms:modified xsi:type="dcterms:W3CDTF">2021-03-12T16:35:23Z</dcterms:modified>
</cp:coreProperties>
</file>